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51.xml.rels" ContentType="application/vnd.openxmlformats-package.relationships+xml"/>
  <Override PartName="/ppt/notesSlides/_rels/notesSlide31.xml.rels" ContentType="application/vnd.openxmlformats-package.relationships+xml"/>
  <Override PartName="/ppt/notesSlides/_rels/notesSlide21.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6.xml.rels" ContentType="application/vnd.openxmlformats-package.relationships+xml"/>
  <Override PartName="/ppt/notesSlides/_rels/notesSlide38.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notesSlide30.xml" ContentType="application/vnd.openxmlformats-officedocument.presentationml.notesSlide+xml"/>
  <Override PartName="/ppt/notesSlides/notesSlide21.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9.xml" ContentType="application/vnd.openxmlformats-officedocument.presentationml.notes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embeddings/oleObject1.bin" ContentType="application/vnd.openxmlformats-officedocument.oleObject"/>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36.jpeg" ContentType="image/jpeg"/>
  <Override PartName="/ppt/media/image10.png" ContentType="image/png"/>
  <Override PartName="/ppt/media/image6.png" ContentType="image/png"/>
  <Override PartName="/ppt/media/image31.png" ContentType="image/png"/>
  <Override PartName="/ppt/media/image11.png" ContentType="image/png"/>
  <Override PartName="/ppt/media/image32.png" ContentType="image/png"/>
  <Override PartName="/ppt/media/image18.png" ContentType="image/png"/>
  <Override PartName="/ppt/media/image12.png" ContentType="image/png"/>
  <Override PartName="/ppt/media/image7.png" ContentType="image/png"/>
  <Override PartName="/ppt/media/image34.jpeg" ContentType="image/jpe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29.jpeg" ContentType="image/jpeg"/>
  <Override PartName="/ppt/media/image5.png" ContentType="image/png"/>
  <Override PartName="/ppt/media/image35.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2.wmf" ContentType="image/x-wmf"/>
  <Override PartName="/ppt/media/image28.png" ContentType="image/png"/>
  <Override PartName="/ppt/media/image1.wmf" ContentType="image/x-wmf"/>
  <Override PartName="/ppt/media/image14.png" ContentType="image/png"/>
  <Override PartName="/ppt/media/image15.png" ContentType="image/png"/>
  <Override PartName="/ppt/media/image16.png" ContentType="image/png"/>
  <Override PartName="/ppt/media/image17.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4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5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51"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52"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53"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AB75EF5-4436-4048-AC24-078424E6C13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1143000" y="685800"/>
            <a:ext cx="4571640" cy="3428640"/>
          </a:xfrm>
          <a:prstGeom prst="rect">
            <a:avLst/>
          </a:prstGeom>
          <a:ln w="0">
            <a:noFill/>
          </a:ln>
        </p:spPr>
      </p:sp>
      <p:sp>
        <p:nvSpPr>
          <p:cNvPr id="150"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51" name="PlaceHolder 3"/>
          <p:cNvSpPr>
            <a:spLocks noGrp="1"/>
          </p:cNvSpPr>
          <p:nvPr>
            <p:ph type="sldNum" idx="10"/>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1904B9F5-E54A-4BD2-8775-2BBAED992E6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1143000" y="685800"/>
            <a:ext cx="4571640" cy="3428640"/>
          </a:xfrm>
          <a:prstGeom prst="rect">
            <a:avLst/>
          </a:prstGeom>
          <a:ln w="0">
            <a:noFill/>
          </a:ln>
        </p:spPr>
      </p:sp>
      <p:sp>
        <p:nvSpPr>
          <p:cNvPr id="153"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54" name="PlaceHolder 3"/>
          <p:cNvSpPr>
            <a:spLocks noGrp="1"/>
          </p:cNvSpPr>
          <p:nvPr>
            <p:ph type="sldNum" idx="11"/>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D962A6F3-88A5-4231-BF0F-F69BC4A4AF9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1143000" y="685800"/>
            <a:ext cx="4571640" cy="3428640"/>
          </a:xfrm>
          <a:prstGeom prst="rect">
            <a:avLst/>
          </a:prstGeom>
          <a:ln w="0">
            <a:noFill/>
          </a:ln>
        </p:spPr>
      </p:sp>
      <p:sp>
        <p:nvSpPr>
          <p:cNvPr id="156" name="PlaceHolder 2"/>
          <p:cNvSpPr>
            <a:spLocks noGrp="1"/>
          </p:cNvSpPr>
          <p:nvPr>
            <p:ph type="body"/>
          </p:nvPr>
        </p:nvSpPr>
        <p:spPr>
          <a:xfrm>
            <a:off x="685800" y="4343400"/>
            <a:ext cx="5486040" cy="4114440"/>
          </a:xfrm>
          <a:prstGeom prst="rect">
            <a:avLst/>
          </a:prstGeom>
          <a:noFill/>
          <a:ln w="9360">
            <a:noFill/>
          </a:ln>
        </p:spPr>
        <p:txBody>
          <a:bodyPr numCol="1" spcCol="0" anchor="t">
            <a:normAutofit/>
          </a:bodyPr>
          <a:p>
            <a:endParaRPr b="0" lang="en-US" sz="2000" spc="-1" strike="noStrike">
              <a:latin typeface="Arial"/>
            </a:endParaRPr>
          </a:p>
        </p:txBody>
      </p:sp>
      <p:sp>
        <p:nvSpPr>
          <p:cNvPr id="157" name="PlaceHolder 3"/>
          <p:cNvSpPr>
            <a:spLocks noGrp="1"/>
          </p:cNvSpPr>
          <p:nvPr>
            <p:ph type="sldNum" idx="12"/>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A576803-7EB3-4FC4-B236-7B99F344F5F7}" type="slidenum">
              <a:rPr b="0" lang="en-US" sz="1200" spc="-1" strike="noStrike">
                <a:solidFill>
                  <a:srgbClr val="000000"/>
                </a:solidFill>
                <a:latin typeface="+mn-lt"/>
                <a:ea typeface="+mn-ea"/>
              </a:rPr>
              <a:t>17</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1143000" y="685800"/>
            <a:ext cx="4571640" cy="3428640"/>
          </a:xfrm>
          <a:prstGeom prst="rect">
            <a:avLst/>
          </a:prstGeom>
          <a:ln w="0">
            <a:noFill/>
          </a:ln>
        </p:spPr>
      </p:sp>
      <p:sp>
        <p:nvSpPr>
          <p:cNvPr id="159"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60" name="PlaceHolder 3"/>
          <p:cNvSpPr>
            <a:spLocks noGrp="1"/>
          </p:cNvSpPr>
          <p:nvPr>
            <p:ph type="sldNum" idx="13"/>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9BE6D3D4-0DF3-4380-B747-F02688078BC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1143000" y="685800"/>
            <a:ext cx="4571640" cy="3428640"/>
          </a:xfrm>
          <a:prstGeom prst="rect">
            <a:avLst/>
          </a:prstGeom>
          <a:ln w="0">
            <a:noFill/>
          </a:ln>
        </p:spPr>
      </p:sp>
      <p:sp>
        <p:nvSpPr>
          <p:cNvPr id="162" name="PlaceHolder 2"/>
          <p:cNvSpPr>
            <a:spLocks noGrp="1"/>
          </p:cNvSpPr>
          <p:nvPr>
            <p:ph type="body"/>
          </p:nvPr>
        </p:nvSpPr>
        <p:spPr>
          <a:xfrm>
            <a:off x="685800" y="4343400"/>
            <a:ext cx="5486040" cy="4114440"/>
          </a:xfrm>
          <a:prstGeom prst="rect">
            <a:avLst/>
          </a:prstGeom>
          <a:noFill/>
          <a:ln w="9360">
            <a:noFill/>
          </a:ln>
        </p:spPr>
        <p:txBody>
          <a:bodyPr numCol="1" spcCol="0" anchor="t">
            <a:normAutofit/>
          </a:bodyPr>
          <a:p>
            <a:endParaRPr b="0" lang="en-US" sz="2000" spc="-1" strike="noStrike">
              <a:latin typeface="Arial"/>
            </a:endParaRPr>
          </a:p>
        </p:txBody>
      </p:sp>
      <p:sp>
        <p:nvSpPr>
          <p:cNvPr id="163" name="PlaceHolder 3"/>
          <p:cNvSpPr>
            <a:spLocks noGrp="1"/>
          </p:cNvSpPr>
          <p:nvPr>
            <p:ph type="sldNum" idx="14"/>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43B4862-9FFC-4339-BB03-433B39B9A14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1143000" y="685800"/>
            <a:ext cx="4571640" cy="3428640"/>
          </a:xfrm>
          <a:prstGeom prst="rect">
            <a:avLst/>
          </a:prstGeom>
          <a:ln w="0">
            <a:noFill/>
          </a:ln>
        </p:spPr>
      </p:sp>
      <p:sp>
        <p:nvSpPr>
          <p:cNvPr id="165"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66" name="PlaceHolder 3"/>
          <p:cNvSpPr>
            <a:spLocks noGrp="1"/>
          </p:cNvSpPr>
          <p:nvPr>
            <p:ph type="sldNum" idx="15"/>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4424D277-764C-41DC-B0F2-DFFC1D7C8D9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1143000" y="685800"/>
            <a:ext cx="4571640" cy="3428640"/>
          </a:xfrm>
          <a:prstGeom prst="rect">
            <a:avLst/>
          </a:prstGeom>
          <a:ln w="0">
            <a:noFill/>
          </a:ln>
        </p:spPr>
      </p:sp>
      <p:sp>
        <p:nvSpPr>
          <p:cNvPr id="168" name="PlaceHolder 2"/>
          <p:cNvSpPr>
            <a:spLocks noGrp="1"/>
          </p:cNvSpPr>
          <p:nvPr>
            <p:ph type="body"/>
          </p:nvPr>
        </p:nvSpPr>
        <p:spPr>
          <a:xfrm>
            <a:off x="685800" y="4343400"/>
            <a:ext cx="5486040" cy="4114440"/>
          </a:xfrm>
          <a:prstGeom prst="rect">
            <a:avLst/>
          </a:prstGeom>
          <a:noFill/>
          <a:ln w="9360">
            <a:noFill/>
          </a:ln>
        </p:spPr>
        <p:txBody>
          <a:bodyPr numCol="1" spcCol="0" anchor="t">
            <a:normAutofit/>
          </a:bodyPr>
          <a:p>
            <a:endParaRPr b="0" lang="en-US" sz="2000" spc="-1" strike="noStrike">
              <a:latin typeface="Arial"/>
            </a:endParaRPr>
          </a:p>
        </p:txBody>
      </p:sp>
      <p:sp>
        <p:nvSpPr>
          <p:cNvPr id="169" name="PlaceHolder 3"/>
          <p:cNvSpPr>
            <a:spLocks noGrp="1"/>
          </p:cNvSpPr>
          <p:nvPr>
            <p:ph type="sldNum" idx="16"/>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3A56E8E-CD93-4F94-B2CB-4C1B5E02073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1143000" y="685800"/>
            <a:ext cx="4571640" cy="3428640"/>
          </a:xfrm>
          <a:prstGeom prst="rect">
            <a:avLst/>
          </a:prstGeom>
          <a:ln w="0">
            <a:noFill/>
          </a:ln>
        </p:spPr>
      </p:sp>
      <p:sp>
        <p:nvSpPr>
          <p:cNvPr id="171"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72" name="PlaceHolder 3"/>
          <p:cNvSpPr>
            <a:spLocks noGrp="1"/>
          </p:cNvSpPr>
          <p:nvPr>
            <p:ph type="sldNum" idx="17"/>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DAF696BA-05E3-4AAB-AB19-D16EA3452FE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1143000" y="685800"/>
            <a:ext cx="4571640" cy="3428640"/>
          </a:xfrm>
          <a:prstGeom prst="rect">
            <a:avLst/>
          </a:prstGeom>
          <a:ln w="0">
            <a:noFill/>
          </a:ln>
        </p:spPr>
      </p:sp>
      <p:sp>
        <p:nvSpPr>
          <p:cNvPr id="174"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75" name="PlaceHolder 3"/>
          <p:cNvSpPr>
            <a:spLocks noGrp="1"/>
          </p:cNvSpPr>
          <p:nvPr>
            <p:ph type="sldNum" idx="18"/>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258855AE-6138-4F1B-A6D8-FDAE3FBB158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1143000" y="685800"/>
            <a:ext cx="4571640" cy="3428640"/>
          </a:xfrm>
          <a:prstGeom prst="rect">
            <a:avLst/>
          </a:prstGeom>
          <a:ln w="0">
            <a:noFill/>
          </a:ln>
        </p:spPr>
      </p:sp>
      <p:sp>
        <p:nvSpPr>
          <p:cNvPr id="141"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42" name="PlaceHolder 3"/>
          <p:cNvSpPr>
            <a:spLocks noGrp="1"/>
          </p:cNvSpPr>
          <p:nvPr>
            <p:ph type="sldNum" idx="7"/>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69B4C2F3-348B-467C-99F3-DA0C9DE09C2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1143000" y="685800"/>
            <a:ext cx="4571640" cy="3428640"/>
          </a:xfrm>
          <a:prstGeom prst="rect">
            <a:avLst/>
          </a:prstGeom>
          <a:ln w="0">
            <a:noFill/>
          </a:ln>
        </p:spPr>
      </p:sp>
      <p:sp>
        <p:nvSpPr>
          <p:cNvPr id="177"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78" name="PlaceHolder 3"/>
          <p:cNvSpPr>
            <a:spLocks noGrp="1"/>
          </p:cNvSpPr>
          <p:nvPr>
            <p:ph type="sldNum" idx="19"/>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83E74502-FD4B-4809-AB3D-3BAF6B77247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1143000" y="685800"/>
            <a:ext cx="4571640" cy="3428640"/>
          </a:xfrm>
          <a:prstGeom prst="rect">
            <a:avLst/>
          </a:prstGeom>
          <a:ln w="0">
            <a:noFill/>
          </a:ln>
        </p:spPr>
      </p:sp>
      <p:sp>
        <p:nvSpPr>
          <p:cNvPr id="144"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45" name="PlaceHolder 3"/>
          <p:cNvSpPr>
            <a:spLocks noGrp="1"/>
          </p:cNvSpPr>
          <p:nvPr>
            <p:ph type="sldNum" idx="8"/>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DF938300-C156-4BCB-8FBE-A47A5F93B26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1143000" y="685800"/>
            <a:ext cx="4571640" cy="3428640"/>
          </a:xfrm>
          <a:prstGeom prst="rect">
            <a:avLst/>
          </a:prstGeom>
          <a:ln w="0">
            <a:noFill/>
          </a:ln>
        </p:spPr>
      </p:sp>
      <p:sp>
        <p:nvSpPr>
          <p:cNvPr id="147" name="PlaceHolder 2"/>
          <p:cNvSpPr>
            <a:spLocks noGrp="1"/>
          </p:cNvSpPr>
          <p:nvPr>
            <p:ph type="body"/>
          </p:nvPr>
        </p:nvSpPr>
        <p:spPr>
          <a:xfrm>
            <a:off x="685800" y="4343400"/>
            <a:ext cx="5486040" cy="4114440"/>
          </a:xfrm>
          <a:prstGeom prst="rect">
            <a:avLst/>
          </a:prstGeom>
          <a:noFill/>
          <a:ln w="9360">
            <a:noFill/>
          </a:ln>
        </p:spPr>
        <p:txBody>
          <a:bodyPr numCol="1" spcCol="0" anchor="t">
            <a:noAutofit/>
          </a:bodyPr>
          <a:p>
            <a:endParaRPr b="0" lang="en-US" sz="2000" spc="-1" strike="noStrike">
              <a:latin typeface="Arial"/>
            </a:endParaRPr>
          </a:p>
        </p:txBody>
      </p:sp>
      <p:sp>
        <p:nvSpPr>
          <p:cNvPr id="148" name="PlaceHolder 3"/>
          <p:cNvSpPr>
            <a:spLocks noGrp="1"/>
          </p:cNvSpPr>
          <p:nvPr>
            <p:ph type="sldNum" idx="9"/>
          </p:nvPr>
        </p:nvSpPr>
        <p:spPr>
          <a:xfrm>
            <a:off x="3884760" y="8685360"/>
            <a:ext cx="2971440" cy="456840"/>
          </a:xfrm>
          <a:prstGeom prst="rect">
            <a:avLst/>
          </a:prstGeom>
          <a:noFill/>
          <a:ln w="9360">
            <a:noFill/>
          </a:ln>
        </p:spPr>
        <p:txBody>
          <a:bodyPr numCol="1" spcCol="0" anchor="b">
            <a:noAutofit/>
          </a:bodyPr>
          <a:lstStyle>
            <a:lvl1pPr algn="r">
              <a:lnSpc>
                <a:spcPct val="100000"/>
              </a:lnSpc>
              <a:buNone/>
              <a:defRPr b="0" lang="en-US" sz="1200" spc="-1" strike="noStrike">
                <a:latin typeface="Times New Roman"/>
              </a:defRPr>
            </a:lvl1pPr>
          </a:lstStyle>
          <a:p>
            <a:pPr algn="r">
              <a:lnSpc>
                <a:spcPct val="100000"/>
              </a:lnSpc>
              <a:buNone/>
            </a:pPr>
            <a:fld id="{4718E503-2A80-4C4D-9078-F48629D699E1}"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74DEDE0-76E6-41B7-9C33-A3549FA3F948}"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3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CB6118B-EBA5-4844-9528-DC1FAFD03D8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3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3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477EB34-6794-4038-BA03-21E3E5A64C6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AC9BE85-0439-4F02-BA60-F2B2AC4F705C}"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54C7C8D-7506-4F7D-B059-216B3AA0EF4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5290E1D-887A-46F2-A0C4-753A3595EDD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1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06456FB-34FE-4A83-AFDA-867FE16B8FED}"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B08C445-A867-48E8-9D91-D87BF278D2E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39CCEB9-5E7F-4FAC-8543-2D614326062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2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2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E2E8172-D9A6-438A-A762-8F24F469C11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2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2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4624CA0-2498-4A84-86A8-ECB0851ED91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3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82F4DEA-41F2-49B9-ABE7-48C0180F5C14}"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10" hidden="1"/>
          <p:cNvSpPr/>
          <p:nvPr/>
        </p:nvSpPr>
        <p:spPr>
          <a:xfrm>
            <a:off x="0" y="6447600"/>
            <a:ext cx="9143640" cy="456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1" name="Rectangle 6" hidden="1"/>
          <p:cNvSpPr/>
          <p:nvPr/>
        </p:nvSpPr>
        <p:spPr>
          <a:xfrm>
            <a:off x="0" y="6400800"/>
            <a:ext cx="9143640" cy="456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2" name="Rectangle 8" hidden="1"/>
          <p:cNvSpPr/>
          <p:nvPr/>
        </p:nvSpPr>
        <p:spPr>
          <a:xfrm>
            <a:off x="0" y="6334200"/>
            <a:ext cx="9143640" cy="655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3" name="Straight Connector 9"/>
          <p:cNvSpPr/>
          <p:nvPr/>
        </p:nvSpPr>
        <p:spPr>
          <a:xfrm>
            <a:off x="894960" y="1737720"/>
            <a:ext cx="747540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4" name="Rectangle 11" hidden="1"/>
          <p:cNvSpPr/>
          <p:nvPr/>
        </p:nvSpPr>
        <p:spPr>
          <a:xfrm>
            <a:off x="0" y="6333840"/>
            <a:ext cx="9143640" cy="655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5" name="Rectangle 9"/>
          <p:cNvSpPr/>
          <p:nvPr/>
        </p:nvSpPr>
        <p:spPr>
          <a:xfrm>
            <a:off x="0" y="6367680"/>
            <a:ext cx="9143640" cy="456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6" name="PlaceHolder 1"/>
          <p:cNvSpPr>
            <a:spLocks noGrp="1"/>
          </p:cNvSpPr>
          <p:nvPr>
            <p:ph type="dt" idx="1"/>
          </p:nvPr>
        </p:nvSpPr>
        <p:spPr>
          <a:xfrm>
            <a:off x="822960" y="6459840"/>
            <a:ext cx="1854000" cy="36468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7" name="PlaceHolder 2"/>
          <p:cNvSpPr>
            <a:spLocks noGrp="1"/>
          </p:cNvSpPr>
          <p:nvPr>
            <p:ph type="ftr" idx="2"/>
          </p:nvPr>
        </p:nvSpPr>
        <p:spPr>
          <a:xfrm>
            <a:off x="2764800" y="6459840"/>
            <a:ext cx="36169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 name="PlaceHolder 3"/>
          <p:cNvSpPr>
            <a:spLocks noGrp="1"/>
          </p:cNvSpPr>
          <p:nvPr>
            <p:ph type="sldNum" idx="3"/>
          </p:nvPr>
        </p:nvSpPr>
        <p:spPr>
          <a:xfrm>
            <a:off x="7425360" y="6459840"/>
            <a:ext cx="983520" cy="364680"/>
          </a:xfrm>
          <a:prstGeom prst="rect">
            <a:avLst/>
          </a:prstGeom>
          <a:noFill/>
          <a:ln w="0">
            <a:noFill/>
          </a:ln>
        </p:spPr>
        <p:txBody>
          <a:bodyPr anchor="ctr">
            <a:noAutofit/>
          </a:bodyPr>
          <a:lstStyle>
            <a:lvl1pPr algn="r">
              <a:lnSpc>
                <a:spcPct val="100000"/>
              </a:lnSpc>
              <a:buNone/>
              <a:defRPr b="0" lang="en-US" sz="1050" spc="-1" strike="noStrike">
                <a:solidFill>
                  <a:srgbClr val="ffffff"/>
                </a:solidFill>
                <a:latin typeface="Calibri"/>
              </a:defRPr>
            </a:lvl1pPr>
          </a:lstStyle>
          <a:p>
            <a:pPr algn="r">
              <a:lnSpc>
                <a:spcPct val="100000"/>
              </a:lnSpc>
              <a:buNone/>
            </a:pPr>
            <a:fld id="{98E0B7A4-623F-4102-9398-2AA137237919}" type="slidenum">
              <a:rPr b="0" lang="en-US" sz="1050" spc="-1" strike="noStrike">
                <a:solidFill>
                  <a:srgbClr val="ffffff"/>
                </a:solidFill>
                <a:latin typeface="Calibri"/>
              </a:rPr>
              <a:t>&lt;number&gt;</a:t>
            </a:fld>
            <a:endParaRPr b="0" lang="en-US" sz="1050" spc="-1" strike="noStrike">
              <a:latin typeface="Times New Roman"/>
            </a:endParaRPr>
          </a:p>
        </p:txBody>
      </p:sp>
      <p:sp>
        <p:nvSpPr>
          <p:cNvPr id="9" name="Rectangle 10"/>
          <p:cNvSpPr/>
          <p:nvPr/>
        </p:nvSpPr>
        <p:spPr>
          <a:xfrm>
            <a:off x="0" y="6333840"/>
            <a:ext cx="9143640" cy="655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10"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lnSpc>
                <a:spcPct val="90000"/>
              </a:lnSpc>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lnSpc>
                <a:spcPct val="90000"/>
              </a:lnSpc>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lnSpc>
                <a:spcPct val="90000"/>
              </a:lnSpc>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wmf"/><Relationship Id="rId3" Type="http://schemas.openxmlformats.org/officeDocument/2006/relationships/image" Target="../media/image2.wmf"/><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p:nvPr>
        </p:nvSpPr>
        <p:spPr>
          <a:xfrm>
            <a:off x="5651640" y="4478400"/>
            <a:ext cx="3492000" cy="680760"/>
          </a:xfrm>
          <a:prstGeom prst="rect">
            <a:avLst/>
          </a:prstGeom>
          <a:noFill/>
          <a:ln w="0">
            <a:noFill/>
          </a:ln>
        </p:spPr>
        <p:txBody>
          <a:bodyPr lIns="0" rIns="0" anchor="t">
            <a:noAutofit/>
          </a:bodyPr>
          <a:p>
            <a:pPr marL="91440" indent="-91440">
              <a:lnSpc>
                <a:spcPct val="90000"/>
              </a:lnSpc>
              <a:spcAft>
                <a:spcPts val="201"/>
              </a:spcAft>
              <a:buNone/>
              <a:tabLst>
                <a:tab algn="l" pos="0"/>
              </a:tabLst>
            </a:pPr>
            <a:r>
              <a:rPr b="0" lang="en-US" sz="3600" spc="-1" strike="noStrike">
                <a:solidFill>
                  <a:srgbClr val="572314"/>
                </a:solidFill>
                <a:latin typeface="Calibri Light"/>
              </a:rPr>
              <a:t>Decision Making </a:t>
            </a:r>
            <a:endParaRPr b="0" lang="en-US" sz="3600" spc="-1" strike="noStrike">
              <a:solidFill>
                <a:srgbClr val="404040"/>
              </a:solidFill>
              <a:latin typeface="Calibri"/>
            </a:endParaRPr>
          </a:p>
          <a:p>
            <a:pPr>
              <a:lnSpc>
                <a:spcPct val="90000"/>
              </a:lnSpc>
              <a:spcAft>
                <a:spcPts val="201"/>
              </a:spcAft>
              <a:buNone/>
              <a:tabLst>
                <a:tab algn="l" pos="0"/>
              </a:tabLst>
            </a:pPr>
            <a:endParaRPr b="0" lang="en-US" sz="5400" spc="-1" strike="noStrike">
              <a:solidFill>
                <a:srgbClr val="404040"/>
              </a:solidFill>
              <a:latin typeface="Calibri"/>
            </a:endParaRPr>
          </a:p>
        </p:txBody>
      </p:sp>
      <p:sp>
        <p:nvSpPr>
          <p:cNvPr id="55" name="PlaceHolder 2"/>
          <p:cNvSpPr>
            <a:spLocks noGrp="1"/>
          </p:cNvSpPr>
          <p:nvPr>
            <p:ph type="title"/>
          </p:nvPr>
        </p:nvSpPr>
        <p:spPr>
          <a:xfrm>
            <a:off x="0" y="735120"/>
            <a:ext cx="7499160" cy="1482480"/>
          </a:xfrm>
          <a:prstGeom prst="rect">
            <a:avLst/>
          </a:prstGeom>
          <a:noFill/>
          <a:ln w="0">
            <a:noFill/>
          </a:ln>
        </p:spPr>
        <p:txBody>
          <a:bodyPr anchor="b">
            <a:noAutofit/>
          </a:bodyPr>
          <a:p>
            <a:pPr algn="ctr">
              <a:lnSpc>
                <a:spcPct val="85000"/>
              </a:lnSpc>
              <a:buNone/>
            </a:pPr>
            <a:r>
              <a:rPr b="0" lang="en-US" sz="4400" spc="-52" strike="noStrike">
                <a:solidFill>
                  <a:srgbClr val="404040"/>
                </a:solidFill>
                <a:latin typeface="Calibri Light"/>
              </a:rPr>
              <a:t>Functions of Technology Management</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406440" y="274680"/>
            <a:ext cx="7957800" cy="1142640"/>
          </a:xfrm>
          <a:prstGeom prst="rect">
            <a:avLst/>
          </a:prstGeom>
          <a:noFill/>
          <a:ln w="0">
            <a:noFill/>
          </a:ln>
        </p:spPr>
        <p:txBody>
          <a:bodyPr anchor="b">
            <a:normAutofit/>
          </a:bodyPr>
          <a:p>
            <a:pPr algn="ctr">
              <a:lnSpc>
                <a:spcPct val="85000"/>
              </a:lnSpc>
              <a:buNone/>
            </a:pPr>
            <a:r>
              <a:rPr b="0" lang="en-US" sz="3600" spc="-52" strike="noStrike">
                <a:solidFill>
                  <a:srgbClr val="404040"/>
                </a:solidFill>
                <a:latin typeface="Calibri Light"/>
              </a:rPr>
              <a:t>Management Science </a:t>
            </a:r>
            <a:r>
              <a:rPr b="0" lang="en-US" sz="3600" spc="-52" strike="noStrike">
                <a:solidFill>
                  <a:srgbClr val="404040"/>
                </a:solidFill>
                <a:latin typeface="Calibri Light"/>
              </a:rPr>
              <a:t>Characteristics</a:t>
            </a:r>
            <a:endParaRPr b="0" lang="en-US" sz="3600" spc="-1" strike="noStrike">
              <a:solidFill>
                <a:srgbClr val="000000"/>
              </a:solidFill>
              <a:latin typeface="Calibri"/>
            </a:endParaRPr>
          </a:p>
        </p:txBody>
      </p:sp>
      <p:sp>
        <p:nvSpPr>
          <p:cNvPr id="72" name="PlaceHolder 2"/>
          <p:cNvSpPr>
            <a:spLocks noGrp="1"/>
          </p:cNvSpPr>
          <p:nvPr>
            <p:ph/>
          </p:nvPr>
        </p:nvSpPr>
        <p:spPr>
          <a:xfrm>
            <a:off x="225000" y="1417680"/>
            <a:ext cx="8649000" cy="4800240"/>
          </a:xfrm>
          <a:prstGeom prst="rect">
            <a:avLst/>
          </a:prstGeom>
          <a:noFill/>
          <a:ln w="0">
            <a:noFill/>
          </a:ln>
        </p:spPr>
        <p:txBody>
          <a:bodyPr lIns="0" rIns="0" anchor="t">
            <a:normAutofit fontScale="81000"/>
          </a:bodyPr>
          <a:p>
            <a:pPr marL="91440" indent="-91440">
              <a:lnSpc>
                <a:spcPct val="90000"/>
              </a:lnSpc>
              <a:spcBef>
                <a:spcPts val="1199"/>
              </a:spcBef>
              <a:spcAft>
                <a:spcPts val="201"/>
              </a:spcAft>
              <a:buNone/>
              <a:tabLst>
                <a:tab algn="l" pos="0"/>
              </a:tabLst>
            </a:pPr>
            <a:r>
              <a:rPr b="0" lang="en-US" sz="3600" spc="-1" strike="noStrike">
                <a:solidFill>
                  <a:srgbClr val="404040"/>
                </a:solidFill>
                <a:latin typeface="Calibri"/>
              </a:rPr>
              <a:t>	</a:t>
            </a:r>
            <a:r>
              <a:rPr b="0" lang="en-US" sz="3200" spc="-1" strike="noStrike">
                <a:solidFill>
                  <a:srgbClr val="404040"/>
                </a:solidFill>
                <a:latin typeface="Calibri"/>
              </a:rPr>
              <a:t>Management science has been defined as having the following “primary distinguishing characteristics”:</a:t>
            </a:r>
            <a:endParaRPr b="0" lang="en-US" sz="32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tabLst>
                <a:tab algn="l" pos="0"/>
              </a:tabLst>
            </a:pPr>
            <a:r>
              <a:rPr b="0" lang="en-US" sz="3200" spc="-1" strike="noStrike">
                <a:solidFill>
                  <a:srgbClr val="404040"/>
                </a:solidFill>
                <a:latin typeface="Calibri"/>
              </a:rPr>
              <a:t>A systems view of the problem – a viewpoint is taken that includes all of the significant interrelated variables contained in the problem.</a:t>
            </a:r>
            <a:endParaRPr b="0" lang="en-US" sz="32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tabLst>
                <a:tab algn="l" pos="0"/>
              </a:tabLst>
            </a:pPr>
            <a:r>
              <a:rPr b="0" lang="en-US" sz="3200" spc="-1" strike="noStrike">
                <a:solidFill>
                  <a:srgbClr val="404040"/>
                </a:solidFill>
                <a:latin typeface="Calibri"/>
              </a:rPr>
              <a:t>The team approach – personnel with heterogeneous backgrounds and training work together on specific problems.</a:t>
            </a:r>
            <a:endParaRPr b="0" lang="en-US" sz="32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tabLst>
                <a:tab algn="l" pos="0"/>
              </a:tabLst>
            </a:pPr>
            <a:r>
              <a:rPr b="0" lang="en-US" sz="3200" spc="-1" strike="noStrike">
                <a:solidFill>
                  <a:srgbClr val="404040"/>
                </a:solidFill>
                <a:latin typeface="Calibri"/>
              </a:rPr>
              <a:t>An emphasis on the use of formal mathematical models and statistical and quantitative techniques.</a:t>
            </a:r>
            <a:endParaRPr b="0" lang="en-US" sz="32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Box 5"/>
          <p:cNvSpPr/>
          <p:nvPr/>
        </p:nvSpPr>
        <p:spPr>
          <a:xfrm>
            <a:off x="156240" y="123480"/>
            <a:ext cx="715896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000000"/>
                </a:solidFill>
                <a:latin typeface="FrutigerLTStd-Bold"/>
              </a:rPr>
              <a:t>What Is Systems Engineering?</a:t>
            </a:r>
            <a:endParaRPr b="0" lang="en-US" sz="1600" spc="-1" strike="noStrike">
              <a:latin typeface="Arial"/>
            </a:endParaRPr>
          </a:p>
        </p:txBody>
      </p:sp>
      <p:sp>
        <p:nvSpPr>
          <p:cNvPr id="74" name="TextBox 7"/>
          <p:cNvSpPr/>
          <p:nvPr/>
        </p:nvSpPr>
        <p:spPr>
          <a:xfrm>
            <a:off x="384840" y="1419840"/>
            <a:ext cx="3260160" cy="5883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00"/>
                </a:solidFill>
                <a:latin typeface="TimesLTStd-Roman"/>
              </a:rPr>
              <a:t>Systems engineering is an interdisciplinary approach and means to enable the realization of</a:t>
            </a:r>
            <a:endParaRPr b="0" lang="en-US" sz="2000" spc="-1" strike="noStrike">
              <a:latin typeface="Arial"/>
            </a:endParaRPr>
          </a:p>
          <a:p>
            <a:pPr>
              <a:lnSpc>
                <a:spcPct val="100000"/>
              </a:lnSpc>
              <a:buNone/>
            </a:pPr>
            <a:r>
              <a:rPr b="0" lang="en-US" sz="2000" spc="-1" strike="noStrike">
                <a:solidFill>
                  <a:srgbClr val="000000"/>
                </a:solidFill>
                <a:latin typeface="TimesLTStd-Roman"/>
              </a:rPr>
              <a:t>successful systems. It focuses on </a:t>
            </a:r>
            <a:r>
              <a:rPr b="1" lang="en-US" sz="2000" spc="-1" strike="noStrike">
                <a:solidFill>
                  <a:srgbClr val="000000"/>
                </a:solidFill>
                <a:latin typeface="TimesLTStd-Roman"/>
              </a:rPr>
              <a:t>defining customer needs </a:t>
            </a:r>
            <a:r>
              <a:rPr b="0" lang="en-US" sz="2000" spc="-1" strike="noStrike">
                <a:solidFill>
                  <a:srgbClr val="000000"/>
                </a:solidFill>
                <a:latin typeface="TimesLTStd-Roman"/>
              </a:rPr>
              <a:t>and required functionality </a:t>
            </a:r>
            <a:r>
              <a:rPr b="1" lang="en-US" sz="2000" spc="-1" strike="noStrike">
                <a:solidFill>
                  <a:srgbClr val="000000"/>
                </a:solidFill>
                <a:latin typeface="TimesLTStd-Roman"/>
              </a:rPr>
              <a:t>early in</a:t>
            </a:r>
            <a:endParaRPr b="0" lang="en-US" sz="2000" spc="-1" strike="noStrike">
              <a:latin typeface="Arial"/>
            </a:endParaRPr>
          </a:p>
          <a:p>
            <a:pPr>
              <a:lnSpc>
                <a:spcPct val="100000"/>
              </a:lnSpc>
              <a:buNone/>
            </a:pPr>
            <a:r>
              <a:rPr b="1" lang="en-US" sz="2000" spc="-1" strike="noStrike">
                <a:solidFill>
                  <a:srgbClr val="000000"/>
                </a:solidFill>
                <a:latin typeface="TimesLTStd-Roman"/>
              </a:rPr>
              <a:t>the development cycle, documenting requirements, then proceeding with design synthesis and</a:t>
            </a:r>
            <a:endParaRPr b="0" lang="en-US" sz="2000" spc="-1" strike="noStrike">
              <a:latin typeface="Arial"/>
            </a:endParaRPr>
          </a:p>
          <a:p>
            <a:pPr>
              <a:lnSpc>
                <a:spcPct val="100000"/>
              </a:lnSpc>
              <a:buNone/>
            </a:pPr>
            <a:r>
              <a:rPr b="1" lang="en-US" sz="2000" spc="-1" strike="noStrike">
                <a:solidFill>
                  <a:srgbClr val="000000"/>
                </a:solidFill>
                <a:latin typeface="TimesLTStd-Roman"/>
              </a:rPr>
              <a:t>system validation</a:t>
            </a:r>
            <a:r>
              <a:rPr b="0" lang="en-US" sz="2000" spc="-1" strike="noStrike">
                <a:solidFill>
                  <a:srgbClr val="000000"/>
                </a:solidFill>
                <a:latin typeface="TimesLTStd-Roman"/>
              </a:rPr>
              <a:t> </a:t>
            </a:r>
            <a:r>
              <a:rPr b="1" lang="en-US" sz="2000" spc="-1" strike="noStrike">
                <a:solidFill>
                  <a:srgbClr val="000000"/>
                </a:solidFill>
                <a:highlight>
                  <a:srgbClr val="ffff00"/>
                </a:highlight>
                <a:latin typeface="TimesLTStd-Roman"/>
              </a:rPr>
              <a:t>while considering the complete problem.</a:t>
            </a:r>
            <a:endParaRPr b="0" lang="en-US" sz="2000" spc="-1" strike="noStrike">
              <a:latin typeface="Arial"/>
            </a:endParaRPr>
          </a:p>
        </p:txBody>
      </p:sp>
      <p:pic>
        <p:nvPicPr>
          <p:cNvPr id="75" name="Picture 8" descr=""/>
          <p:cNvPicPr/>
          <p:nvPr/>
        </p:nvPicPr>
        <p:blipFill>
          <a:blip r:embed="rId1"/>
          <a:stretch/>
        </p:blipFill>
        <p:spPr>
          <a:xfrm>
            <a:off x="3645720" y="457200"/>
            <a:ext cx="5281560" cy="5413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p:nvPr>
        </p:nvSpPr>
        <p:spPr>
          <a:xfrm>
            <a:off x="453240" y="424800"/>
            <a:ext cx="8555760" cy="5676120"/>
          </a:xfrm>
          <a:prstGeom prst="rect">
            <a:avLst/>
          </a:prstGeom>
          <a:noFill/>
          <a:ln w="0">
            <a:noFill/>
          </a:ln>
        </p:spPr>
        <p:txBody>
          <a:bodyPr lIns="0" rIns="0" anchor="t">
            <a:normAutofit/>
          </a:bodyPr>
          <a:p>
            <a:pPr marL="91440" indent="-91440">
              <a:lnSpc>
                <a:spcPct val="90000"/>
              </a:lnSpc>
              <a:spcBef>
                <a:spcPts val="1199"/>
              </a:spcBef>
              <a:spcAft>
                <a:spcPts val="201"/>
              </a:spcAft>
              <a:buNone/>
              <a:tabLst>
                <a:tab algn="l" pos="0"/>
              </a:tabLst>
            </a:pPr>
            <a:r>
              <a:rPr b="0" lang="en-US" sz="4000" spc="-1" strike="noStrike">
                <a:solidFill>
                  <a:srgbClr val="404040"/>
                </a:solidFill>
                <a:latin typeface="Calibri"/>
              </a:rPr>
              <a:t>Models and Their Analysis</a:t>
            </a:r>
            <a:endParaRPr b="0" lang="en-US" sz="40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3600" spc="-1" strike="noStrike">
                <a:solidFill>
                  <a:srgbClr val="0070c0"/>
                </a:solidFill>
                <a:latin typeface="Calibri"/>
              </a:rPr>
              <a:t>A </a:t>
            </a:r>
            <a:r>
              <a:rPr b="1" lang="en-US" sz="3600" spc="-1" strike="noStrike">
                <a:solidFill>
                  <a:srgbClr val="0070c0"/>
                </a:solidFill>
                <a:latin typeface="Calibri"/>
              </a:rPr>
              <a:t>model </a:t>
            </a:r>
            <a:r>
              <a:rPr b="0" lang="en-US" sz="3600" spc="-1" strike="noStrike">
                <a:solidFill>
                  <a:srgbClr val="0070c0"/>
                </a:solidFill>
                <a:latin typeface="Calibri"/>
              </a:rPr>
              <a:t>is an abstraction or simplification of reality, designed to include only the essential features that determine the behavior of a real system.</a:t>
            </a:r>
            <a:endParaRPr b="0" lang="en-US" sz="36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3600" spc="-1" strike="noStrike">
                <a:solidFill>
                  <a:srgbClr val="404040"/>
                </a:solidFill>
                <a:latin typeface="Calibri"/>
              </a:rPr>
              <a:t>A simple equation (model) to represent the financial operations of a company:</a:t>
            </a:r>
            <a:endParaRPr b="0" lang="en-US" sz="3600" spc="-1" strike="noStrike">
              <a:solidFill>
                <a:srgbClr val="404040"/>
              </a:solidFill>
              <a:latin typeface="Calibri"/>
            </a:endParaRPr>
          </a:p>
          <a:p>
            <a:pPr>
              <a:lnSpc>
                <a:spcPct val="90000"/>
              </a:lnSpc>
              <a:spcBef>
                <a:spcPts val="1199"/>
              </a:spcBef>
              <a:spcAft>
                <a:spcPts val="201"/>
              </a:spcAft>
              <a:buNone/>
              <a:tabLst>
                <a:tab algn="l" pos="0"/>
              </a:tabLst>
            </a:pPr>
            <a:endParaRPr b="0" lang="en-US" sz="3200" spc="-1" strike="noStrike">
              <a:solidFill>
                <a:srgbClr val="404040"/>
              </a:solidFill>
              <a:latin typeface="Calibri"/>
            </a:endParaRPr>
          </a:p>
        </p:txBody>
      </p:sp>
      <p:pic>
        <p:nvPicPr>
          <p:cNvPr id="77" name="Picture 2" descr=""/>
          <p:cNvPicPr/>
          <p:nvPr/>
        </p:nvPicPr>
        <p:blipFill>
          <a:blip r:embed="rId1"/>
          <a:srcRect l="32275" t="58465" r="46871" b="38130"/>
          <a:stretch/>
        </p:blipFill>
        <p:spPr>
          <a:xfrm>
            <a:off x="533520" y="5427000"/>
            <a:ext cx="8153280" cy="745200"/>
          </a:xfrm>
          <a:prstGeom prst="rect">
            <a:avLst/>
          </a:prstGeom>
          <a:ln w="9525">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298440" y="899280"/>
            <a:ext cx="8635680" cy="999000"/>
          </a:xfrm>
          <a:prstGeom prst="rect">
            <a:avLst/>
          </a:prstGeom>
          <a:noFill/>
          <a:ln w="0">
            <a:noFill/>
          </a:ln>
        </p:spPr>
        <p:txBody>
          <a:bodyPr anchor="b">
            <a:noAutofit/>
          </a:bodyPr>
          <a:p>
            <a:pPr algn="ctr">
              <a:lnSpc>
                <a:spcPct val="85000"/>
              </a:lnSpc>
              <a:buNone/>
            </a:pPr>
            <a:r>
              <a:rPr b="0" lang="en-US" sz="2800" spc="-52" strike="noStrike">
                <a:solidFill>
                  <a:srgbClr val="404040"/>
                </a:solidFill>
                <a:latin typeface="Calibri Light"/>
              </a:rPr>
              <a:t>Management science uses a </a:t>
            </a:r>
            <a:r>
              <a:rPr b="0" i="1" lang="en-US" sz="2800" spc="-52" strike="noStrike">
                <a:solidFill>
                  <a:srgbClr val="404040"/>
                </a:solidFill>
                <a:latin typeface="Calibri Light"/>
              </a:rPr>
              <a:t>five-step</a:t>
            </a:r>
            <a:r>
              <a:rPr b="0" lang="en-US" sz="2800" spc="-52" strike="noStrike">
                <a:solidFill>
                  <a:srgbClr val="404040"/>
                </a:solidFill>
                <a:latin typeface="Calibri Light"/>
              </a:rPr>
              <a:t> </a:t>
            </a:r>
            <a:r>
              <a:rPr b="0" lang="en-US" sz="2800" spc="-52" strike="noStrike">
                <a:solidFill>
                  <a:srgbClr val="404040"/>
                </a:solidFill>
                <a:latin typeface="Calibri Light"/>
              </a:rPr>
              <a:t>process that begins in the real world, </a:t>
            </a:r>
            <a:r>
              <a:rPr b="0" lang="en-US" sz="2800" spc="-52" strike="noStrike">
                <a:solidFill>
                  <a:srgbClr val="404040"/>
                </a:solidFill>
                <a:latin typeface="Calibri Light"/>
              </a:rPr>
              <a:t>moves into the model world to solve the </a:t>
            </a:r>
            <a:r>
              <a:rPr b="0" lang="en-US" sz="2800" spc="-52" strike="noStrike">
                <a:solidFill>
                  <a:srgbClr val="404040"/>
                </a:solidFill>
                <a:latin typeface="Calibri Light"/>
              </a:rPr>
              <a:t>problem, then returns to the real world for </a:t>
            </a:r>
            <a:r>
              <a:rPr b="0" lang="en-US" sz="2800" spc="-52" strike="noStrike">
                <a:solidFill>
                  <a:srgbClr val="404040"/>
                </a:solidFill>
                <a:latin typeface="Calibri Light"/>
              </a:rPr>
              <a:t>implementation.</a:t>
            </a:r>
            <a:endParaRPr b="0" lang="en-US" sz="2800" spc="-1" strike="noStrike">
              <a:solidFill>
                <a:srgbClr val="000000"/>
              </a:solidFill>
              <a:latin typeface="Calibri"/>
            </a:endParaRPr>
          </a:p>
        </p:txBody>
      </p:sp>
      <p:pic>
        <p:nvPicPr>
          <p:cNvPr id="79" name="Picture 2" descr=""/>
          <p:cNvPicPr/>
          <p:nvPr/>
        </p:nvPicPr>
        <p:blipFill>
          <a:blip r:embed="rId1"/>
          <a:srcRect l="20248" t="45969" r="35435" b="23725"/>
          <a:stretch/>
        </p:blipFill>
        <p:spPr>
          <a:xfrm>
            <a:off x="298440" y="2098800"/>
            <a:ext cx="8421840" cy="4003200"/>
          </a:xfrm>
          <a:prstGeom prst="rect">
            <a:avLst/>
          </a:prstGeom>
          <a:ln w="9525">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Box 2"/>
          <p:cNvSpPr/>
          <p:nvPr/>
        </p:nvSpPr>
        <p:spPr>
          <a:xfrm>
            <a:off x="403200" y="766800"/>
            <a:ext cx="8337600" cy="5851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100" spc="-1" strike="noStrike">
                <a:solidFill>
                  <a:srgbClr val="000000"/>
                </a:solidFill>
                <a:latin typeface="TimesLTStd-Roman"/>
              </a:rPr>
              <a:t>The </a:t>
            </a:r>
            <a:r>
              <a:rPr b="1" lang="en-US" sz="2100" spc="-1" strike="noStrike">
                <a:solidFill>
                  <a:srgbClr val="000000"/>
                </a:solidFill>
                <a:latin typeface="TimesLTStd-Bold"/>
              </a:rPr>
              <a:t>scientific method </a:t>
            </a:r>
            <a:r>
              <a:rPr b="0" lang="en-US" sz="2100" spc="-1" strike="noStrike">
                <a:solidFill>
                  <a:srgbClr val="000000"/>
                </a:solidFill>
                <a:latin typeface="TimesLTStd-Roman"/>
              </a:rPr>
              <a:t>or scientific process is fundamental to scientific investigation and to the acquisition of new knowledge based upon physical evidence by the scientific community.</a:t>
            </a:r>
            <a:endParaRPr b="0" lang="en-US" sz="2100" spc="-1" strike="noStrike">
              <a:latin typeface="Arial"/>
            </a:endParaRPr>
          </a:p>
          <a:p>
            <a:pPr>
              <a:lnSpc>
                <a:spcPct val="100000"/>
              </a:lnSpc>
              <a:buNone/>
            </a:pPr>
            <a:r>
              <a:rPr b="0" lang="en-US" sz="2100" spc="-1" strike="noStrike">
                <a:solidFill>
                  <a:srgbClr val="000000"/>
                </a:solidFill>
                <a:latin typeface="TimesLTStd-Roman"/>
              </a:rPr>
              <a:t>Scientists use observations and reasoning to propose tentative explanations for natural phenomena, termed </a:t>
            </a:r>
            <a:r>
              <a:rPr b="0" i="1" lang="en-US" sz="2100" spc="-1" strike="noStrike">
                <a:solidFill>
                  <a:srgbClr val="000000"/>
                </a:solidFill>
                <a:latin typeface="TimesLTStd-Italic"/>
              </a:rPr>
              <a:t>hypotheses</a:t>
            </a:r>
            <a:r>
              <a:rPr b="0" lang="en-US" sz="2100" spc="-1" strike="noStrike">
                <a:solidFill>
                  <a:srgbClr val="000000"/>
                </a:solidFill>
                <a:latin typeface="TimesLTStd-Roman"/>
              </a:rPr>
              <a:t>. </a:t>
            </a:r>
            <a:r>
              <a:rPr b="1" lang="en-US" sz="2100" spc="-1" strike="noStrike">
                <a:solidFill>
                  <a:srgbClr val="000000"/>
                </a:solidFill>
                <a:latin typeface="TimesLTStd-Bold"/>
              </a:rPr>
              <a:t>Engineering problem solving </a:t>
            </a:r>
            <a:r>
              <a:rPr b="0" lang="en-US" sz="2100" spc="-1" strike="noStrike">
                <a:solidFill>
                  <a:srgbClr val="000000"/>
                </a:solidFill>
                <a:latin typeface="TimesLTStd-Roman"/>
              </a:rPr>
              <a:t>is more applied and is different to some extent from the scientific method.</a:t>
            </a:r>
            <a:endParaRPr b="0" lang="en-US" sz="2100" spc="-1" strike="noStrike">
              <a:latin typeface="Arial"/>
            </a:endParaRPr>
          </a:p>
          <a:p>
            <a:pPr>
              <a:lnSpc>
                <a:spcPct val="100000"/>
              </a:lnSpc>
              <a:buNone/>
            </a:pPr>
            <a:endParaRPr b="0" lang="en-US" sz="2100" spc="-1" strike="noStrike">
              <a:latin typeface="Arial"/>
            </a:endParaRPr>
          </a:p>
          <a:p>
            <a:pPr>
              <a:lnSpc>
                <a:spcPct val="100000"/>
              </a:lnSpc>
              <a:buNone/>
            </a:pPr>
            <a:r>
              <a:rPr b="1" lang="en-US" sz="2100" spc="-1" strike="noStrike">
                <a:solidFill>
                  <a:srgbClr val="000000"/>
                </a:solidFill>
                <a:latin typeface="TimesLTStd-Bold"/>
              </a:rPr>
              <a:t>Scientific Method </a:t>
            </a:r>
            <a:r>
              <a:rPr b="1" lang="en-US" sz="2100" spc="-1" strike="noStrike">
                <a:solidFill>
                  <a:srgbClr val="000000"/>
                </a:solidFill>
                <a:latin typeface="TimesLTStd-Bold"/>
              </a:rPr>
              <a:t>	</a:t>
            </a:r>
            <a:r>
              <a:rPr b="1" lang="en-US" sz="2100" spc="-1" strike="noStrike">
                <a:solidFill>
                  <a:srgbClr val="000000"/>
                </a:solidFill>
                <a:latin typeface="TimesLTStd-Bold"/>
              </a:rPr>
              <a:t>	</a:t>
            </a:r>
            <a:r>
              <a:rPr b="1" lang="en-US" sz="2100" spc="-1" strike="noStrike">
                <a:solidFill>
                  <a:srgbClr val="000000"/>
                </a:solidFill>
                <a:latin typeface="TimesLTStd-Bold"/>
              </a:rPr>
              <a:t>	</a:t>
            </a:r>
            <a:r>
              <a:rPr b="1" lang="en-US" sz="2100" spc="-1" strike="noStrike">
                <a:solidFill>
                  <a:srgbClr val="000000"/>
                </a:solidFill>
                <a:latin typeface="TimesLTStd-Bold"/>
              </a:rPr>
              <a:t>	</a:t>
            </a:r>
            <a:r>
              <a:rPr b="1" lang="en-US" sz="2100" spc="-1" strike="noStrike">
                <a:solidFill>
                  <a:srgbClr val="000000"/>
                </a:solidFill>
                <a:latin typeface="TimesLTStd-Bold"/>
              </a:rPr>
              <a:t>Engineering Problem Solving Approach</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Define the problem. </a:t>
            </a:r>
            <a:r>
              <a:rPr b="0" lang="en-US" sz="2100" spc="-1" strike="noStrike">
                <a:solidFill>
                  <a:srgbClr val="000000"/>
                </a:solidFill>
                <a:latin typeface="TimesLTStd-Roman"/>
              </a:rPr>
              <a:t>	</a:t>
            </a:r>
            <a:r>
              <a:rPr b="0" lang="en-US" sz="2100" spc="-1" strike="noStrike">
                <a:solidFill>
                  <a:srgbClr val="000000"/>
                </a:solidFill>
                <a:latin typeface="TimesLTStd-Roman"/>
              </a:rPr>
              <a:t>	</a:t>
            </a:r>
            <a:r>
              <a:rPr b="0" lang="en-US" sz="2100" spc="-1" strike="noStrike">
                <a:solidFill>
                  <a:srgbClr val="000000"/>
                </a:solidFill>
                <a:latin typeface="TimesLTStd-Roman"/>
              </a:rPr>
              <a:t>Define the problem.</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Collect data. </a:t>
            </a:r>
            <a:r>
              <a:rPr b="0" lang="en-US" sz="2100" spc="-1" strike="noStrike">
                <a:solidFill>
                  <a:srgbClr val="000000"/>
                </a:solidFill>
                <a:latin typeface="TimesLTStd-Roman"/>
              </a:rPr>
              <a:t>	</a:t>
            </a:r>
            <a:r>
              <a:rPr b="0" lang="en-US" sz="2100" spc="-1" strike="noStrike">
                <a:solidFill>
                  <a:srgbClr val="000000"/>
                </a:solidFill>
                <a:latin typeface="TimesLTStd-Roman"/>
              </a:rPr>
              <a:t>	</a:t>
            </a:r>
            <a:r>
              <a:rPr b="0" lang="en-US" sz="2100" spc="-1" strike="noStrike">
                <a:solidFill>
                  <a:srgbClr val="000000"/>
                </a:solidFill>
                <a:latin typeface="TimesLTStd-Roman"/>
              </a:rPr>
              <a:t>• Collect and analyze the data.</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Develop hypotheses. </a:t>
            </a:r>
            <a:r>
              <a:rPr b="0" lang="en-US" sz="2100" spc="-1" strike="noStrike">
                <a:solidFill>
                  <a:srgbClr val="000000"/>
                </a:solidFill>
                <a:latin typeface="TimesLTStd-Roman"/>
              </a:rPr>
              <a:t>	</a:t>
            </a:r>
            <a:r>
              <a:rPr b="0" lang="en-US" sz="2100" spc="-1" strike="noStrike">
                <a:solidFill>
                  <a:srgbClr val="000000"/>
                </a:solidFill>
                <a:latin typeface="TimesLTStd-Roman"/>
              </a:rPr>
              <a:t>	</a:t>
            </a:r>
            <a:r>
              <a:rPr b="0" lang="en-US" sz="2100" spc="-1" strike="noStrike">
                <a:solidFill>
                  <a:srgbClr val="000000"/>
                </a:solidFill>
                <a:latin typeface="TimesLTStd-Roman"/>
              </a:rPr>
              <a:t>• Search for solutions.</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Test hypotheses.</a:t>
            </a:r>
            <a:r>
              <a:rPr b="0" lang="en-US" sz="2100" spc="-1" strike="noStrike">
                <a:solidFill>
                  <a:srgbClr val="000000"/>
                </a:solidFill>
                <a:latin typeface="TimesLTStd-Roman"/>
              </a:rPr>
              <a:t>	</a:t>
            </a:r>
            <a:r>
              <a:rPr b="0" lang="en-US" sz="2100" spc="-1" strike="noStrike">
                <a:solidFill>
                  <a:srgbClr val="000000"/>
                </a:solidFill>
                <a:latin typeface="TimesLTStd-Roman"/>
              </a:rPr>
              <a:t>	</a:t>
            </a:r>
            <a:r>
              <a:rPr b="0" lang="en-US" sz="2100" spc="-1" strike="noStrike">
                <a:solidFill>
                  <a:srgbClr val="000000"/>
                </a:solidFill>
                <a:latin typeface="TimesLTStd-Roman"/>
              </a:rPr>
              <a:t>	</a:t>
            </a:r>
            <a:r>
              <a:rPr b="0" lang="en-US" sz="2100" spc="-1" strike="noStrike">
                <a:solidFill>
                  <a:srgbClr val="000000"/>
                </a:solidFill>
                <a:latin typeface="TimesLTStd-Roman"/>
              </a:rPr>
              <a:t>• Evaluate alternatives.</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Analyze results. • Select solution and evaluate the impact.</a:t>
            </a:r>
            <a:endParaRPr b="0" lang="en-US" sz="2100" spc="-1" strike="noStrike">
              <a:latin typeface="Arial"/>
            </a:endParaRPr>
          </a:p>
          <a:p>
            <a:pPr>
              <a:lnSpc>
                <a:spcPct val="100000"/>
              </a:lnSpc>
              <a:buNone/>
            </a:pPr>
            <a:r>
              <a:rPr b="0" lang="en-US" sz="2100" spc="-1" strike="noStrike">
                <a:solidFill>
                  <a:srgbClr val="000000"/>
                </a:solidFill>
                <a:latin typeface="TimesLTStd-Roman"/>
              </a:rPr>
              <a:t>• </a:t>
            </a:r>
            <a:r>
              <a:rPr b="0" lang="en-US" sz="2100" spc="-1" strike="noStrike">
                <a:solidFill>
                  <a:srgbClr val="000000"/>
                </a:solidFill>
                <a:latin typeface="TimesLTStd-Roman"/>
              </a:rPr>
              <a:t>Draw conclusion.</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201680" y="274680"/>
            <a:ext cx="7941960" cy="1142640"/>
          </a:xfrm>
          <a:prstGeom prst="rect">
            <a:avLst/>
          </a:prstGeom>
          <a:noFill/>
          <a:ln w="0">
            <a:noFill/>
          </a:ln>
        </p:spPr>
        <p:txBody>
          <a:bodyPr anchor="b">
            <a:normAutofit/>
          </a:bodyPr>
          <a:p>
            <a:pPr algn="ctr">
              <a:lnSpc>
                <a:spcPct val="85000"/>
              </a:lnSpc>
              <a:buNone/>
            </a:pPr>
            <a:r>
              <a:rPr b="0" lang="en-US" sz="4800" spc="-52" strike="noStrike">
                <a:solidFill>
                  <a:srgbClr val="404040"/>
                </a:solidFill>
                <a:latin typeface="Calibri Light"/>
              </a:rPr>
              <a:t>Tools for Decision </a:t>
            </a:r>
            <a:r>
              <a:rPr b="0" lang="en-US" sz="4800" spc="-52" strike="noStrike">
                <a:solidFill>
                  <a:srgbClr val="404040"/>
                </a:solidFill>
                <a:latin typeface="Calibri Light"/>
              </a:rPr>
              <a:t>Making</a:t>
            </a:r>
            <a:endParaRPr b="0" lang="en-US" sz="4800" spc="-1" strike="noStrike">
              <a:solidFill>
                <a:srgbClr val="000000"/>
              </a:solidFill>
              <a:latin typeface="Calibri"/>
            </a:endParaRPr>
          </a:p>
        </p:txBody>
      </p:sp>
      <p:sp>
        <p:nvSpPr>
          <p:cNvPr id="82" name="PlaceHolder 2"/>
          <p:cNvSpPr>
            <a:spLocks noGrp="1"/>
          </p:cNvSpPr>
          <p:nvPr>
            <p:ph/>
          </p:nvPr>
        </p:nvSpPr>
        <p:spPr>
          <a:xfrm>
            <a:off x="346320" y="1417680"/>
            <a:ext cx="8647200" cy="4852800"/>
          </a:xfrm>
          <a:prstGeom prst="rect">
            <a:avLst/>
          </a:prstGeom>
          <a:noFill/>
          <a:ln w="0">
            <a:noFill/>
          </a:ln>
        </p:spPr>
        <p:txBody>
          <a:bodyPr lIns="0" rIns="0" anchor="t">
            <a:normAutofit fontScale="91000"/>
          </a:bodyPr>
          <a:p>
            <a:pPr marL="91440" indent="-91440">
              <a:lnSpc>
                <a:spcPct val="90000"/>
              </a:lnSpc>
              <a:spcBef>
                <a:spcPts val="1199"/>
              </a:spcBef>
              <a:spcAft>
                <a:spcPts val="201"/>
              </a:spcAft>
              <a:buNone/>
              <a:tabLst>
                <a:tab algn="l" pos="0"/>
              </a:tabLst>
            </a:pPr>
            <a:r>
              <a:rPr b="1" lang="en-US" sz="3200" spc="-1" strike="noStrike">
                <a:solidFill>
                  <a:srgbClr val="404040"/>
                </a:solidFill>
                <a:latin typeface="Calibri"/>
              </a:rPr>
              <a:t>Categories of Decision Making</a:t>
            </a:r>
            <a:endParaRPr b="0" lang="en-US" sz="32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2800" spc="-1" strike="noStrike">
                <a:solidFill>
                  <a:srgbClr val="404040"/>
                </a:solidFill>
                <a:latin typeface="Calibri"/>
              </a:rPr>
              <a:t>Decision Making under Certainty</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Only one state of nature exists.</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Linear Programming</a:t>
            </a:r>
            <a:endParaRPr b="0" lang="en-US" sz="28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2800" spc="-1" strike="noStrike">
                <a:solidFill>
                  <a:srgbClr val="404040"/>
                </a:solidFill>
                <a:latin typeface="Calibri"/>
              </a:rPr>
              <a:t>Decision Making under Risk</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Probabilities for states of natures are known.</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Expected value, Decision trees, Queuing theory, and Simulation</a:t>
            </a:r>
            <a:endParaRPr b="0" lang="en-US" sz="28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2800" spc="-1" strike="noStrike">
                <a:solidFill>
                  <a:srgbClr val="404040"/>
                </a:solidFill>
                <a:latin typeface="Calibri"/>
              </a:rPr>
              <a:t>Decision Making under Uncertainty</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Probabilities for states of natures are unknown.</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800" spc="-1" strike="noStrike">
                <a:solidFill>
                  <a:srgbClr val="404040"/>
                </a:solidFill>
                <a:latin typeface="Calibri"/>
              </a:rPr>
              <a:t>Game theory</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3" name="Content Placeholder 6"/>
          <p:cNvGraphicFramePr/>
          <p:nvPr/>
        </p:nvGraphicFramePr>
        <p:xfrm>
          <a:off x="389160" y="380160"/>
          <a:ext cx="8379720" cy="5735520"/>
        </p:xfrm>
        <a:graphic>
          <a:graphicData uri="http://schemas.openxmlformats.org/drawingml/2006/table">
            <a:tbl>
              <a:tblPr/>
              <a:tblGrid>
                <a:gridCol w="2125440"/>
                <a:gridCol w="903960"/>
                <a:gridCol w="903960"/>
                <a:gridCol w="1332360"/>
                <a:gridCol w="872280"/>
                <a:gridCol w="1332360"/>
                <a:gridCol w="909360"/>
              </a:tblGrid>
              <a:tr h="573480">
                <a:tc gridSpan="6">
                  <a:txBody>
                    <a:bodyPr lIns="9360" rIns="9360" tIns="9360" bIns="0" anchor="b">
                      <a:noAutofit/>
                    </a:bodyPr>
                    <a:p>
                      <a:pPr>
                        <a:lnSpc>
                          <a:spcPct val="100000"/>
                        </a:lnSpc>
                        <a:buNone/>
                      </a:pPr>
                      <a:r>
                        <a:rPr b="1" lang="en-US" sz="2400" spc="-1" strike="noStrike" u="sng">
                          <a:solidFill>
                            <a:srgbClr val="000000"/>
                          </a:solidFill>
                          <a:uFillTx/>
                          <a:latin typeface="Calibri"/>
                        </a:rPr>
                        <a:t>Pay-off Table</a:t>
                      </a:r>
                      <a:endParaRPr b="0" lang="en-US" sz="2400" spc="-1" strike="noStrike">
                        <a:latin typeface="Arial"/>
                      </a:endParaRPr>
                    </a:p>
                  </a:txBody>
                  <a:tcPr anchor="b" marL="9360" marR="9360">
                    <a:lnL>
                      <a:noFill/>
                    </a:lnL>
                    <a:lnR>
                      <a:noFill/>
                    </a:lnR>
                    <a:lnT>
                      <a:noFill/>
                    </a:lnT>
                    <a:lnB>
                      <a:no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a:tcPr anchor="b" marL="9360" marR="9360">
                    <a:lnL>
                      <a:noFill/>
                    </a:lnL>
                    <a:lnR>
                      <a:noFill/>
                    </a:lnR>
                    <a:lnT>
                      <a:noFill/>
                    </a:lnT>
                    <a:lnB>
                      <a:noFill/>
                    </a:lnB>
                    <a:noFill/>
                  </a:tcPr>
                </a:tc>
              </a:tr>
              <a:tr h="573480">
                <a:tc>
                  <a:tcPr anchor="b" marL="9360" marR="9360">
                    <a:lnL>
                      <a:noFill/>
                    </a:lnL>
                    <a:lnR>
                      <a:noFill/>
                    </a:lnR>
                    <a:lnT>
                      <a:noFill/>
                    </a:lnT>
                    <a:lnB w="6480">
                      <a:solidFill>
                        <a:srgbClr val="000000"/>
                      </a:solidFill>
                    </a:lnB>
                    <a:noFill/>
                  </a:tcPr>
                </a:tc>
                <a:tc gridSpan="6">
                  <a:txBody>
                    <a:bodyPr lIns="9360" rIns="9360" tIns="9360" bIns="0" anchor="b">
                      <a:noAutofit/>
                    </a:bodyPr>
                    <a:p>
                      <a:pPr algn="ctr">
                        <a:lnSpc>
                          <a:spcPct val="100000"/>
                        </a:lnSpc>
                        <a:buNone/>
                      </a:pPr>
                      <a:r>
                        <a:rPr b="1" lang="en-US" sz="2000" spc="-1" strike="noStrike">
                          <a:solidFill>
                            <a:srgbClr val="000000"/>
                          </a:solidFill>
                          <a:latin typeface="Calibri"/>
                        </a:rPr>
                        <a:t>State of Nature/Probability</a:t>
                      </a:r>
                      <a:endParaRPr b="0" lang="en-US" sz="2000" spc="-1" strike="noStrike">
                        <a:latin typeface="Arial"/>
                      </a:endParaRPr>
                    </a:p>
                  </a:txBody>
                  <a:tcPr anchor="b" marL="9360" marR="9360">
                    <a:lnL>
                      <a:noFill/>
                    </a:lnL>
                    <a:lnR>
                      <a:noFill/>
                    </a:lnR>
                    <a:lnT>
                      <a:noFill/>
                    </a:lnT>
                    <a:lnB w="6480">
                      <a:solidFill>
                        <a:srgbClr val="000000"/>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573480">
                <a:tc>
                  <a:txBody>
                    <a:bodyPr lIns="9360" rIns="9360" tIns="9360" bIns="0" anchor="b">
                      <a:noAutofit/>
                    </a:bodyPr>
                    <a:p>
                      <a:pPr algn="ctr">
                        <a:lnSpc>
                          <a:spcPct val="100000"/>
                        </a:lnSpc>
                        <a:buNone/>
                      </a:pPr>
                      <a:r>
                        <a:rPr b="0" lang="en-US" sz="2800" spc="-1" strike="noStrike">
                          <a:solidFill>
                            <a:srgbClr val="000000"/>
                          </a:solidFill>
                          <a:latin typeface="Calibri"/>
                        </a:rPr>
                        <a:t> </a:t>
                      </a:r>
                      <a:endParaRPr b="0" lang="en-US" sz="28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no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N1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N2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Nj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Nn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r>
              <a:tr h="573480">
                <a:tc>
                  <a:txBody>
                    <a:bodyPr lIns="9360" rIns="9360" tIns="9360" bIns="0" anchor="b">
                      <a:noAutofit/>
                    </a:bodyPr>
                    <a:p>
                      <a:pPr algn="ctr">
                        <a:lnSpc>
                          <a:spcPct val="100000"/>
                        </a:lnSpc>
                        <a:buNone/>
                      </a:pPr>
                      <a:r>
                        <a:rPr b="1" lang="en-US" sz="2000" spc="-1" strike="noStrike">
                          <a:solidFill>
                            <a:srgbClr val="000000"/>
                          </a:solidFill>
                          <a:latin typeface="Calibri"/>
                        </a:rPr>
                        <a:t>Alternative</a:t>
                      </a:r>
                      <a:endParaRPr b="0" lang="en-US" sz="2000" spc="-1" strike="noStrike">
                        <a:latin typeface="Arial"/>
                      </a:endParaRPr>
                    </a:p>
                  </a:txBody>
                  <a:tcPr anchor="b" marL="9360" marR="9360">
                    <a:lnL w="6480">
                      <a:solidFill>
                        <a:srgbClr val="000000"/>
                      </a:solidFill>
                    </a:lnL>
                    <a:lnR w="6480">
                      <a:solidFill>
                        <a:srgbClr val="000000"/>
                      </a:solidFill>
                    </a:lnR>
                    <a:lnT>
                      <a:no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P1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P2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Pj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Pn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r>
              <a:tr h="573480">
                <a:tc>
                  <a:txBody>
                    <a:bodyPr lIns="9360" rIns="9360" tIns="9360" bIns="0" anchor="b">
                      <a:noAutofit/>
                    </a:bodyPr>
                    <a:p>
                      <a:pPr algn="ctr">
                        <a:lnSpc>
                          <a:spcPct val="100000"/>
                        </a:lnSpc>
                        <a:buNone/>
                      </a:pPr>
                      <a:r>
                        <a:rPr b="0" lang="en-US" sz="2000" spc="-1" strike="noStrike">
                          <a:solidFill>
                            <a:srgbClr val="000000"/>
                          </a:solidFill>
                          <a:latin typeface="Calibri"/>
                        </a:rPr>
                        <a:t>A1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O11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O12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O1j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O1n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r h="573480">
                <a:tc>
                  <a:txBody>
                    <a:bodyPr lIns="9360" rIns="9360" tIns="9360" bIns="0" anchor="b">
                      <a:noAutofit/>
                    </a:bodyPr>
                    <a:p>
                      <a:pPr algn="ctr">
                        <a:lnSpc>
                          <a:spcPct val="100000"/>
                        </a:lnSpc>
                        <a:buNone/>
                      </a:pPr>
                      <a:r>
                        <a:rPr b="0" lang="en-US" sz="2000" spc="-1" strike="noStrike">
                          <a:solidFill>
                            <a:srgbClr val="000000"/>
                          </a:solidFill>
                          <a:latin typeface="Calibri"/>
                        </a:rPr>
                        <a:t>A2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O21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O22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O2j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O2n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r h="573480">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r h="600840">
                <a:tc>
                  <a:txBody>
                    <a:bodyPr lIns="9360" rIns="9360" tIns="9360" bIns="0" anchor="b">
                      <a:noAutofit/>
                    </a:bodyPr>
                    <a:p>
                      <a:pPr algn="ctr">
                        <a:lnSpc>
                          <a:spcPct val="100000"/>
                        </a:lnSpc>
                        <a:buNone/>
                      </a:pPr>
                      <a:r>
                        <a:rPr b="0" lang="en-US" sz="2000" spc="-1" strike="noStrike">
                          <a:solidFill>
                            <a:srgbClr val="000000"/>
                          </a:solidFill>
                          <a:latin typeface="Calibri"/>
                        </a:rPr>
                        <a:t>Ai</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endParaRPr b="0" lang="en-US" sz="2000" spc="-1" strike="noStrike">
                        <a:latin typeface="Arial"/>
                      </a:endParaRPr>
                    </a:p>
                    <a:p>
                      <a:pPr algn="ctr">
                        <a:lnSpc>
                          <a:spcPct val="100000"/>
                        </a:lnSpc>
                        <a:buNone/>
                      </a:pPr>
                      <a:r>
                        <a:rPr b="0" lang="en-US" sz="2000" spc="-1" strike="noStrike">
                          <a:solidFill>
                            <a:srgbClr val="000000"/>
                          </a:solidFill>
                          <a:latin typeface="Calibri"/>
                        </a:rPr>
                        <a:t>Oi1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Oi2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Oij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Oin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r h="573480">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r h="573480">
                <a:tc>
                  <a:txBody>
                    <a:bodyPr lIns="9360" rIns="9360" tIns="9360" bIns="0" anchor="b">
                      <a:noAutofit/>
                    </a:bodyPr>
                    <a:p>
                      <a:pPr algn="ctr">
                        <a:lnSpc>
                          <a:spcPct val="100000"/>
                        </a:lnSpc>
                        <a:buNone/>
                      </a:pPr>
                      <a:r>
                        <a:rPr b="0" lang="en-US" sz="2000" spc="-1" strike="noStrike">
                          <a:solidFill>
                            <a:srgbClr val="000000"/>
                          </a:solidFill>
                          <a:latin typeface="Calibri"/>
                        </a:rPr>
                        <a:t>Am</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d7e4bc"/>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Om1</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Om2</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Omj</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 </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c>
                  <a:txBody>
                    <a:bodyPr lIns="9360" rIns="9360" tIns="9360" bIns="0" anchor="b">
                      <a:noAutofit/>
                    </a:bodyPr>
                    <a:p>
                      <a:pPr algn="ctr">
                        <a:lnSpc>
                          <a:spcPct val="100000"/>
                        </a:lnSpc>
                        <a:buNone/>
                      </a:pPr>
                      <a:r>
                        <a:rPr b="0" lang="en-US" sz="2000" spc="-1" strike="noStrike">
                          <a:solidFill>
                            <a:srgbClr val="000000"/>
                          </a:solidFill>
                          <a:latin typeface="Calibri"/>
                        </a:rPr>
                        <a:t>Omn</a:t>
                      </a:r>
                      <a:endParaRPr b="0" lang="en-US" sz="2000" spc="-1" strike="noStrike">
                        <a:latin typeface="Arial"/>
                      </a:endParaRPr>
                    </a:p>
                  </a:txBody>
                  <a:tcPr anchor="b" marL="9360" marR="9360">
                    <a:lnL w="6480">
                      <a:solidFill>
                        <a:srgbClr val="000000"/>
                      </a:solidFill>
                    </a:lnL>
                    <a:lnR w="6480">
                      <a:solidFill>
                        <a:srgbClr val="000000"/>
                      </a:solidFill>
                    </a:lnR>
                    <a:lnT w="6480">
                      <a:solidFill>
                        <a:srgbClr val="000000"/>
                      </a:solidFill>
                    </a:lnT>
                    <a:lnB w="6480">
                      <a:solidFill>
                        <a:srgbClr val="000000"/>
                      </a:solidFill>
                    </a:lnB>
                    <a:solidFill>
                      <a:srgbClr val="c5d9f1"/>
                    </a:solid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p:nvPr>
        </p:nvSpPr>
        <p:spPr>
          <a:xfrm>
            <a:off x="491040" y="646920"/>
            <a:ext cx="8412840" cy="5213880"/>
          </a:xfrm>
          <a:prstGeom prst="rect">
            <a:avLst/>
          </a:prstGeom>
          <a:noFill/>
          <a:ln w="0">
            <a:noFill/>
          </a:ln>
        </p:spPr>
        <p:txBody>
          <a:bodyPr lIns="0" rIns="0" anchor="t">
            <a:normAutofit fontScale="84000"/>
          </a:bodyPr>
          <a:p>
            <a:pPr marL="91440" indent="-91440">
              <a:lnSpc>
                <a:spcPct val="90000"/>
              </a:lnSpc>
              <a:spcBef>
                <a:spcPts val="1199"/>
              </a:spcBef>
              <a:spcAft>
                <a:spcPts val="201"/>
              </a:spcAft>
              <a:buNone/>
              <a:tabLst>
                <a:tab algn="l" pos="0"/>
              </a:tabLst>
            </a:pPr>
            <a:r>
              <a:rPr b="0" lang="en-US" sz="5400" spc="-1" strike="noStrike">
                <a:solidFill>
                  <a:srgbClr val="404040"/>
                </a:solidFill>
                <a:latin typeface="Calibri"/>
              </a:rPr>
              <a:t>Decision Making under Certainty</a:t>
            </a:r>
            <a:endParaRPr b="0" lang="en-US" sz="5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Linear programming</a:t>
            </a:r>
            <a:endParaRPr b="0" lang="en-US" sz="48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tabLst>
                <a:tab algn="l" pos="0"/>
              </a:tabLst>
            </a:pPr>
            <a:r>
              <a:rPr b="0" lang="en-US" sz="4000" spc="-1" strike="noStrike">
                <a:solidFill>
                  <a:srgbClr val="404040"/>
                </a:solidFill>
                <a:latin typeface="Calibri"/>
              </a:rPr>
              <a:t>Graphical solution</a:t>
            </a:r>
            <a:endParaRPr b="0" lang="en-US" sz="40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tabLst>
                <a:tab algn="l" pos="0"/>
              </a:tabLst>
            </a:pPr>
            <a:r>
              <a:rPr b="0" lang="en-US" sz="4000" spc="-1" strike="noStrike">
                <a:solidFill>
                  <a:srgbClr val="404040"/>
                </a:solidFill>
                <a:latin typeface="Calibri"/>
              </a:rPr>
              <a:t>Simplex method</a:t>
            </a:r>
            <a:endParaRPr b="0" lang="en-US" sz="40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tabLst>
                <a:tab algn="l" pos="0"/>
              </a:tabLst>
            </a:pPr>
            <a:r>
              <a:rPr b="0" lang="en-US" sz="4000" spc="-1" strike="noStrike">
                <a:solidFill>
                  <a:srgbClr val="404040"/>
                </a:solidFill>
                <a:latin typeface="Calibri"/>
              </a:rPr>
              <a:t>Computer software</a:t>
            </a:r>
            <a:endParaRPr b="0" lang="en-US" sz="40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Non-linear programming</a:t>
            </a:r>
            <a:endParaRPr b="0" lang="en-US" sz="4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Engineering Economic Analysis</a:t>
            </a:r>
            <a:endParaRPr b="0" lang="en-US" sz="4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Picture 2" descr=""/>
          <p:cNvPicPr/>
          <p:nvPr/>
        </p:nvPicPr>
        <p:blipFill>
          <a:blip r:embed="rId1"/>
          <a:srcRect l="37397" t="36225" r="23048" b="22456"/>
          <a:stretch/>
        </p:blipFill>
        <p:spPr>
          <a:xfrm>
            <a:off x="243000" y="886320"/>
            <a:ext cx="8658000" cy="5085000"/>
          </a:xfrm>
          <a:prstGeom prst="rect">
            <a:avLst/>
          </a:prstGeom>
          <a:ln w="9525">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p:nvPr>
        </p:nvSpPr>
        <p:spPr>
          <a:xfrm>
            <a:off x="800280" y="1231560"/>
            <a:ext cx="7543440" cy="4022280"/>
          </a:xfrm>
          <a:prstGeom prst="rect">
            <a:avLst/>
          </a:prstGeom>
          <a:noFill/>
          <a:ln w="0">
            <a:noFill/>
          </a:ln>
        </p:spPr>
        <p:txBody>
          <a:bodyPr lIns="0" rIns="0" anchor="t">
            <a:normAutofit/>
          </a:bodyPr>
          <a:p>
            <a:pPr marL="91440" indent="-91440">
              <a:lnSpc>
                <a:spcPct val="90000"/>
              </a:lnSpc>
              <a:spcBef>
                <a:spcPts val="1199"/>
              </a:spcBef>
              <a:spcAft>
                <a:spcPts val="201"/>
              </a:spcAft>
              <a:buClr>
                <a:srgbClr val="99cb38"/>
              </a:buClr>
              <a:buFont typeface="Calibri"/>
              <a:buChar char=" "/>
            </a:pPr>
            <a:r>
              <a:rPr b="0" lang="en-US" sz="4400" spc="-1" strike="noStrike">
                <a:solidFill>
                  <a:srgbClr val="404040"/>
                </a:solidFill>
                <a:latin typeface="Calibri"/>
              </a:rPr>
              <a:t>Steps in solving Linear Programming</a:t>
            </a:r>
            <a:endParaRPr b="0" lang="en-US" sz="44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pPr>
            <a:r>
              <a:rPr b="0" lang="en-US" sz="4000" spc="-1" strike="noStrike">
                <a:solidFill>
                  <a:srgbClr val="404040"/>
                </a:solidFill>
                <a:latin typeface="Calibri"/>
              </a:rPr>
              <a:t>State the problem</a:t>
            </a:r>
            <a:endParaRPr b="0" lang="en-US" sz="40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pPr>
            <a:r>
              <a:rPr b="0" lang="en-US" sz="4000" spc="-1" strike="noStrike">
                <a:solidFill>
                  <a:srgbClr val="404040"/>
                </a:solidFill>
                <a:latin typeface="Calibri"/>
              </a:rPr>
              <a:t>Identify decision variables</a:t>
            </a:r>
            <a:endParaRPr b="0" lang="en-US" sz="40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pPr>
            <a:r>
              <a:rPr b="0" lang="en-US" sz="4000" spc="-1" strike="noStrike">
                <a:solidFill>
                  <a:srgbClr val="404040"/>
                </a:solidFill>
                <a:latin typeface="Calibri"/>
              </a:rPr>
              <a:t>Objective function</a:t>
            </a:r>
            <a:endParaRPr b="0" lang="en-US" sz="4000" spc="-1" strike="noStrike">
              <a:solidFill>
                <a:srgbClr val="404040"/>
              </a:solidFill>
              <a:latin typeface="Calibri"/>
            </a:endParaRPr>
          </a:p>
          <a:p>
            <a:pPr lvl="1" marL="860400" indent="-457200">
              <a:lnSpc>
                <a:spcPct val="90000"/>
              </a:lnSpc>
              <a:spcBef>
                <a:spcPts val="201"/>
              </a:spcBef>
              <a:spcAft>
                <a:spcPts val="400"/>
              </a:spcAft>
              <a:buClr>
                <a:srgbClr val="99cb38"/>
              </a:buClr>
              <a:buFont typeface="Calibri Light"/>
              <a:buAutoNum type="arabicPeriod"/>
            </a:pPr>
            <a:r>
              <a:rPr b="0" lang="en-US" sz="4000" spc="-1" strike="noStrike">
                <a:solidFill>
                  <a:srgbClr val="404040"/>
                </a:solidFill>
                <a:latin typeface="Calibri"/>
              </a:rPr>
              <a:t>Constraints</a:t>
            </a:r>
            <a:endParaRPr b="0" lang="en-US" sz="4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6" name="Object 3"/>
          <p:cNvGraphicFramePr/>
          <p:nvPr/>
        </p:nvGraphicFramePr>
        <p:xfrm>
          <a:off x="861840" y="944640"/>
          <a:ext cx="7772040" cy="4968360"/>
        </p:xfrm>
        <a:graphic>
          <a:graphicData uri="http://schemas.openxmlformats.org/presentationml/2006/ole">
            <p:oleObj r:id="rId1" spid="">
              <p:embed/>
              <p:pic>
                <p:nvPicPr>
                  <p:cNvPr id="57" name="Object 3" descr=""/>
                  <p:cNvPicPr/>
                  <p:nvPr/>
                </p:nvPicPr>
                <p:blipFill>
                  <a:blip r:embed="rId2"/>
                  <a:stretch/>
                </p:blipFill>
                <p:spPr>
                  <a:xfrm>
                    <a:off x="861840" y="944640"/>
                    <a:ext cx="7772040" cy="4968360"/>
                  </a:xfrm>
                  <a:prstGeom prst="rect">
                    <a:avLst/>
                  </a:prstGeom>
                  <a:ln w="0">
                    <a:noFill/>
                  </a:ln>
                </p:spPr>
              </p:pic>
            </p:oleObj>
          </a:graphicData>
        </a:graphic>
      </p:graphicFrame>
      <p:pic>
        <p:nvPicPr>
          <p:cNvPr id="58" name="" descr=""/>
          <p:cNvPicPr/>
          <p:nvPr/>
        </p:nvPicPr>
        <p:blipFill>
          <a:blip r:embed="rId3"/>
          <a:stretch/>
        </p:blipFill>
        <p:spPr>
          <a:xfrm>
            <a:off x="851040" y="939960"/>
            <a:ext cx="7772400" cy="49658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Picture 2" descr=""/>
          <p:cNvPicPr/>
          <p:nvPr/>
        </p:nvPicPr>
        <p:blipFill>
          <a:blip r:embed="rId1"/>
          <a:srcRect l="20962" t="40674" r="35435" b="30925"/>
          <a:stretch/>
        </p:blipFill>
        <p:spPr>
          <a:xfrm>
            <a:off x="307080" y="899280"/>
            <a:ext cx="8529480" cy="4661640"/>
          </a:xfrm>
          <a:prstGeom prst="rect">
            <a:avLst/>
          </a:prstGeom>
          <a:ln w="9525">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2" descr=""/>
          <p:cNvPicPr/>
          <p:nvPr/>
        </p:nvPicPr>
        <p:blipFill>
          <a:blip r:embed="rId1"/>
          <a:srcRect l="20962" t="40674" r="35435" b="30925"/>
          <a:stretch/>
        </p:blipFill>
        <p:spPr>
          <a:xfrm>
            <a:off x="102240" y="374760"/>
            <a:ext cx="8938800" cy="3747240"/>
          </a:xfrm>
          <a:prstGeom prst="rect">
            <a:avLst/>
          </a:prstGeom>
          <a:ln w="9525">
            <a:noFill/>
          </a:ln>
        </p:spPr>
      </p:pic>
      <p:pic>
        <p:nvPicPr>
          <p:cNvPr id="89" name="Picture 3" descr=""/>
          <p:cNvPicPr/>
          <p:nvPr/>
        </p:nvPicPr>
        <p:blipFill>
          <a:blip r:embed="rId2"/>
          <a:srcRect l="20574" t="69006" r="43476" b="18484"/>
          <a:stretch/>
        </p:blipFill>
        <p:spPr>
          <a:xfrm>
            <a:off x="314640" y="4314960"/>
            <a:ext cx="8597160" cy="1680840"/>
          </a:xfrm>
          <a:prstGeom prst="rect">
            <a:avLst/>
          </a:prstGeom>
          <a:ln w="9525">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2" descr=""/>
          <p:cNvPicPr/>
          <p:nvPr/>
        </p:nvPicPr>
        <p:blipFill>
          <a:blip r:embed="rId1"/>
          <a:srcRect l="25845" t="36437" r="40200" b="10379"/>
          <a:stretch/>
        </p:blipFill>
        <p:spPr>
          <a:xfrm>
            <a:off x="359640" y="122040"/>
            <a:ext cx="8349120" cy="6116760"/>
          </a:xfrm>
          <a:prstGeom prst="rect">
            <a:avLst/>
          </a:prstGeom>
          <a:ln w="9525">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p:nvPr>
        </p:nvSpPr>
        <p:spPr>
          <a:xfrm>
            <a:off x="475920" y="707040"/>
            <a:ext cx="8187840" cy="5168880"/>
          </a:xfrm>
          <a:prstGeom prst="rect">
            <a:avLst/>
          </a:prstGeom>
          <a:noFill/>
          <a:ln w="0">
            <a:noFill/>
          </a:ln>
        </p:spPr>
        <p:txBody>
          <a:bodyPr lIns="0" rIns="0" anchor="t">
            <a:normAutofit fontScale="92000"/>
          </a:bodyPr>
          <a:p>
            <a:pPr marL="91440" indent="-91440">
              <a:lnSpc>
                <a:spcPct val="90000"/>
              </a:lnSpc>
              <a:spcBef>
                <a:spcPts val="1199"/>
              </a:spcBef>
              <a:spcAft>
                <a:spcPts val="201"/>
              </a:spcAft>
              <a:buClr>
                <a:srgbClr val="99cb38"/>
              </a:buClr>
              <a:buFont typeface="Calibri"/>
              <a:buChar char=" "/>
            </a:pPr>
            <a:r>
              <a:rPr b="0" lang="en-US" sz="4400" spc="-1" strike="noStrike">
                <a:solidFill>
                  <a:srgbClr val="404040"/>
                </a:solidFill>
                <a:latin typeface="Calibri"/>
              </a:rPr>
              <a:t>Engineering Economic Analysis</a:t>
            </a:r>
            <a:endParaRPr b="0" lang="en-US" sz="4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4000" spc="-1" strike="noStrike">
                <a:solidFill>
                  <a:srgbClr val="404040"/>
                </a:solidFill>
                <a:latin typeface="Calibri"/>
              </a:rPr>
              <a:t>Time Value of Money</a:t>
            </a:r>
            <a:endParaRPr b="0" lang="en-US" sz="40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4000" spc="-1" strike="noStrike">
                <a:solidFill>
                  <a:srgbClr val="404040"/>
                </a:solidFill>
                <a:latin typeface="Calibri"/>
              </a:rPr>
              <a:t>Minimum Acceptable Rate of Return</a:t>
            </a:r>
            <a:endParaRPr b="0" lang="en-US" sz="40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4000" spc="-1" strike="noStrike">
                <a:solidFill>
                  <a:srgbClr val="404040"/>
                </a:solidFill>
                <a:latin typeface="Calibri"/>
              </a:rPr>
              <a:t>Decision Criteria</a:t>
            </a:r>
            <a:endParaRPr b="0" lang="en-US" sz="40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pPr>
            <a:r>
              <a:rPr b="0" lang="en-US" sz="3600" spc="-1" strike="noStrike">
                <a:solidFill>
                  <a:srgbClr val="404040"/>
                </a:solidFill>
                <a:latin typeface="Calibri"/>
              </a:rPr>
              <a:t>Net Present Worth</a:t>
            </a:r>
            <a:endParaRPr b="0" lang="en-US" sz="36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pPr>
            <a:r>
              <a:rPr b="0" lang="en-US" sz="3600" spc="-1" strike="noStrike">
                <a:solidFill>
                  <a:srgbClr val="404040"/>
                </a:solidFill>
                <a:latin typeface="Calibri"/>
              </a:rPr>
              <a:t>Equivalent Annual Worth</a:t>
            </a:r>
            <a:endParaRPr b="0" lang="en-US" sz="36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pPr>
            <a:r>
              <a:rPr b="0" lang="en-US" sz="3600" spc="-1" strike="noStrike">
                <a:solidFill>
                  <a:srgbClr val="404040"/>
                </a:solidFill>
                <a:latin typeface="Calibri"/>
              </a:rPr>
              <a:t>Internal Rate of Return</a:t>
            </a:r>
            <a:endParaRPr b="0" lang="en-US" sz="3600" spc="-1" strike="noStrike">
              <a:solidFill>
                <a:srgbClr val="404040"/>
              </a:solidFill>
              <a:latin typeface="Calibri"/>
            </a:endParaRPr>
          </a:p>
          <a:p>
            <a:pPr lvl="2" marL="567000" indent="-182880">
              <a:lnSpc>
                <a:spcPct val="90000"/>
              </a:lnSpc>
              <a:spcBef>
                <a:spcPts val="201"/>
              </a:spcBef>
              <a:spcAft>
                <a:spcPts val="400"/>
              </a:spcAft>
              <a:buClr>
                <a:srgbClr val="99cb38"/>
              </a:buClr>
              <a:buFont typeface="Calibri"/>
              <a:buChar char="◦"/>
            </a:pPr>
            <a:r>
              <a:rPr b="0" lang="en-US" sz="3600" spc="-1" strike="noStrike">
                <a:solidFill>
                  <a:srgbClr val="404040"/>
                </a:solidFill>
                <a:latin typeface="Calibri"/>
              </a:rPr>
              <a:t>Benefit / Cost Ratio</a:t>
            </a:r>
            <a:endParaRPr b="0" lang="en-US" sz="36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p:nvPr>
        </p:nvSpPr>
        <p:spPr>
          <a:xfrm>
            <a:off x="800280" y="766800"/>
            <a:ext cx="7543440" cy="5228640"/>
          </a:xfrm>
          <a:prstGeom prst="rect">
            <a:avLst/>
          </a:prstGeom>
          <a:noFill/>
          <a:ln w="0">
            <a:noFill/>
          </a:ln>
        </p:spPr>
        <p:txBody>
          <a:bodyPr lIns="0" rIns="0" anchor="t">
            <a:normAutofit/>
          </a:bodyPr>
          <a:p>
            <a:pPr marL="91440" indent="-91440">
              <a:lnSpc>
                <a:spcPct val="90000"/>
              </a:lnSpc>
              <a:spcBef>
                <a:spcPts val="1199"/>
              </a:spcBef>
              <a:spcAft>
                <a:spcPts val="201"/>
              </a:spcAft>
              <a:buNone/>
              <a:tabLst>
                <a:tab algn="l" pos="0"/>
              </a:tabLst>
            </a:pPr>
            <a:r>
              <a:rPr b="0" lang="en-US" sz="5400" spc="-1" strike="noStrike">
                <a:solidFill>
                  <a:srgbClr val="404040"/>
                </a:solidFill>
                <a:latin typeface="Calibri"/>
              </a:rPr>
              <a:t>Decision Making under Risk</a:t>
            </a:r>
            <a:endParaRPr b="0" lang="en-US" sz="5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Expected Value / Decision Trees</a:t>
            </a:r>
            <a:endParaRPr b="0" lang="en-US" sz="4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Queuing (Waiting-Line Theory)</a:t>
            </a:r>
            <a:endParaRPr b="0" lang="en-US" sz="4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4800" spc="-1" strike="noStrike">
                <a:solidFill>
                  <a:srgbClr val="404040"/>
                </a:solidFill>
                <a:latin typeface="Calibri"/>
              </a:rPr>
              <a:t>Simulation</a:t>
            </a:r>
            <a:endParaRPr b="0" lang="en-US" sz="4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p:nvPr>
        </p:nvSpPr>
        <p:spPr>
          <a:xfrm>
            <a:off x="655920" y="662040"/>
            <a:ext cx="7543440" cy="4022280"/>
          </a:xfrm>
          <a:prstGeom prst="rect">
            <a:avLst/>
          </a:prstGeom>
          <a:noFill/>
          <a:ln w="0">
            <a:noFill/>
          </a:ln>
        </p:spPr>
        <p:txBody>
          <a:bodyPr lIns="0" rIns="0" anchor="t">
            <a:normAutofit fontScale="94000"/>
          </a:bodyPr>
          <a:p>
            <a:pPr marL="91440" indent="-91440">
              <a:lnSpc>
                <a:spcPct val="90000"/>
              </a:lnSpc>
              <a:spcBef>
                <a:spcPts val="1199"/>
              </a:spcBef>
              <a:spcAft>
                <a:spcPts val="201"/>
              </a:spcAft>
              <a:buNone/>
              <a:tabLst>
                <a:tab algn="l" pos="0"/>
              </a:tabLst>
            </a:pPr>
            <a:r>
              <a:rPr b="0" lang="en-US" sz="3600" spc="-1" strike="noStrike">
                <a:solidFill>
                  <a:srgbClr val="404040"/>
                </a:solidFill>
                <a:latin typeface="Calibri"/>
              </a:rPr>
              <a:t>Expected Value</a:t>
            </a:r>
            <a:endParaRPr b="0" lang="en-US" sz="36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4000" spc="-1" strike="noStrike">
                <a:solidFill>
                  <a:srgbClr val="404040"/>
                </a:solidFill>
                <a:latin typeface="Calibri"/>
              </a:rPr>
              <a:t>Given the future states of </a:t>
            </a:r>
            <a:r>
              <a:rPr b="0" lang="en-US" sz="4000" spc="-1" strike="noStrike">
                <a:solidFill>
                  <a:srgbClr val="404040"/>
                </a:solidFill>
                <a:latin typeface="Calibri"/>
              </a:rPr>
              <a:t>nature and their probabilities, </a:t>
            </a:r>
            <a:r>
              <a:rPr b="0" lang="en-US" sz="4000" spc="-1" strike="noStrike">
                <a:solidFill>
                  <a:srgbClr val="404040"/>
                </a:solidFill>
                <a:latin typeface="Calibri"/>
              </a:rPr>
              <a:t>the solution in decision making </a:t>
            </a:r>
            <a:r>
              <a:rPr b="0" lang="en-US" sz="4000" spc="-1" strike="noStrike">
                <a:solidFill>
                  <a:srgbClr val="404040"/>
                </a:solidFill>
                <a:latin typeface="Calibri"/>
              </a:rPr>
              <a:t>under risk is the alternative </a:t>
            </a:r>
            <a:r>
              <a:rPr b="0" i="1" lang="en-US" sz="4000" spc="-1" strike="noStrike">
                <a:solidFill>
                  <a:srgbClr val="404040"/>
                </a:solidFill>
                <a:latin typeface="Calibri"/>
              </a:rPr>
              <a:t>A</a:t>
            </a:r>
            <a:r>
              <a:rPr b="0" i="1" lang="en-US" sz="4000" spc="-1" strike="noStrike" baseline="-25000">
                <a:solidFill>
                  <a:srgbClr val="404040"/>
                </a:solidFill>
                <a:latin typeface="Calibri"/>
              </a:rPr>
              <a:t>i</a:t>
            </a:r>
            <a:r>
              <a:rPr b="0" lang="en-US" sz="4000" spc="-1" strike="noStrike">
                <a:solidFill>
                  <a:srgbClr val="404040"/>
                </a:solidFill>
                <a:latin typeface="Calibri"/>
              </a:rPr>
              <a:t> </a:t>
            </a:r>
            <a:r>
              <a:rPr b="0" lang="en-US" sz="4000" spc="-1" strike="noStrike">
                <a:solidFill>
                  <a:srgbClr val="404040"/>
                </a:solidFill>
                <a:latin typeface="Calibri"/>
              </a:rPr>
              <a:t>that provides the highest </a:t>
            </a:r>
            <a:r>
              <a:rPr b="0" lang="en-US" sz="4000" spc="-1" strike="noStrike">
                <a:solidFill>
                  <a:srgbClr val="404040"/>
                </a:solidFill>
                <a:latin typeface="Calibri"/>
              </a:rPr>
              <a:t>expected value </a:t>
            </a:r>
            <a:r>
              <a:rPr b="0" i="1" lang="en-US" sz="4000" spc="-1" strike="noStrike">
                <a:solidFill>
                  <a:srgbClr val="404040"/>
                </a:solidFill>
                <a:latin typeface="Calibri"/>
              </a:rPr>
              <a:t>E</a:t>
            </a:r>
            <a:r>
              <a:rPr b="0" i="1" lang="en-US" sz="4000" spc="-1" strike="noStrike" baseline="-25000">
                <a:solidFill>
                  <a:srgbClr val="404040"/>
                </a:solidFill>
                <a:latin typeface="Calibri"/>
              </a:rPr>
              <a:t>i</a:t>
            </a:r>
            <a:endParaRPr b="0" lang="en-US" sz="4000" spc="-1" strike="noStrike">
              <a:solidFill>
                <a:srgbClr val="404040"/>
              </a:solidFill>
              <a:latin typeface="Calibri"/>
            </a:endParaRPr>
          </a:p>
        </p:txBody>
      </p:sp>
      <p:pic>
        <p:nvPicPr>
          <p:cNvPr id="94" name="Picture 2" descr=""/>
          <p:cNvPicPr/>
          <p:nvPr/>
        </p:nvPicPr>
        <p:blipFill>
          <a:blip r:embed="rId1"/>
          <a:srcRect l="39110" t="80827" r="53893" b="13637"/>
          <a:stretch/>
        </p:blipFill>
        <p:spPr>
          <a:xfrm>
            <a:off x="2158920" y="4114800"/>
            <a:ext cx="4241880" cy="1884960"/>
          </a:xfrm>
          <a:prstGeom prst="rect">
            <a:avLst/>
          </a:prstGeom>
          <a:ln w="9525">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p:nvPr>
        </p:nvSpPr>
        <p:spPr>
          <a:xfrm>
            <a:off x="1199160" y="2803320"/>
            <a:ext cx="7210080" cy="344484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Expected value of Alternative </a:t>
            </a:r>
            <a:r>
              <a:rPr b="0" i="1" lang="en-NZ" sz="2400" spc="-1" strike="noStrike">
                <a:solidFill>
                  <a:srgbClr val="404040"/>
                </a:solidFill>
                <a:latin typeface="Calibri"/>
              </a:rPr>
              <a:t>A</a:t>
            </a:r>
            <a:r>
              <a:rPr b="0" i="1" lang="en-NZ" sz="2400" spc="-1" strike="noStrike" baseline="-25000">
                <a:solidFill>
                  <a:srgbClr val="404040"/>
                </a:solidFill>
                <a:latin typeface="Calibri"/>
              </a:rPr>
              <a:t>1</a:t>
            </a:r>
            <a:r>
              <a:rPr b="0" lang="en-NZ" sz="2400" spc="-1" strike="noStrike">
                <a:solidFill>
                  <a:srgbClr val="404040"/>
                </a:solidFill>
                <a:latin typeface="Calibri"/>
              </a:rPr>
              <a:t> </a:t>
            </a:r>
            <a:endParaRPr b="0" lang="en-US" sz="2400" spc="-1" strike="noStrike">
              <a:solidFill>
                <a:srgbClr val="404040"/>
              </a:solidFill>
              <a:latin typeface="Calibri"/>
            </a:endParaRPr>
          </a:p>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 </a:t>
            </a:r>
            <a:r>
              <a:rPr b="0" lang="en-NZ" sz="2400" spc="-1" strike="noStrike">
                <a:solidFill>
                  <a:srgbClr val="404040"/>
                </a:solidFill>
                <a:latin typeface="Calibri"/>
              </a:rPr>
              <a:t>E(</a:t>
            </a:r>
            <a:r>
              <a:rPr b="0" i="1" lang="en-NZ" sz="2400" spc="-1" strike="noStrike">
                <a:solidFill>
                  <a:srgbClr val="404040"/>
                </a:solidFill>
                <a:latin typeface="Calibri"/>
              </a:rPr>
              <a:t>A</a:t>
            </a:r>
            <a:r>
              <a:rPr b="0" i="1" lang="en-NZ" sz="2400" spc="-1" strike="noStrike" baseline="-25000">
                <a:solidFill>
                  <a:srgbClr val="404040"/>
                </a:solidFill>
                <a:latin typeface="Calibri"/>
              </a:rPr>
              <a:t>1</a:t>
            </a:r>
            <a:r>
              <a:rPr b="0" lang="en-NZ" sz="2400" spc="-1" strike="noStrike">
                <a:solidFill>
                  <a:srgbClr val="404040"/>
                </a:solidFill>
                <a:latin typeface="Calibri"/>
              </a:rPr>
              <a:t>)=(-$200) * 0.999+(-$200)*0.001</a:t>
            </a:r>
            <a:endParaRPr b="0" lang="en-US" sz="2400" spc="-1" strike="noStrike">
              <a:solidFill>
                <a:srgbClr val="404040"/>
              </a:solidFill>
              <a:latin typeface="Calibri"/>
            </a:endParaRPr>
          </a:p>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	</a:t>
            </a:r>
            <a:r>
              <a:rPr b="0" lang="en-NZ" sz="2400" spc="-1" strike="noStrike">
                <a:solidFill>
                  <a:srgbClr val="404040"/>
                </a:solidFill>
                <a:latin typeface="Calibri"/>
              </a:rPr>
              <a:t>	</a:t>
            </a:r>
            <a:r>
              <a:rPr b="0" lang="en-NZ" sz="2400" spc="-1" strike="noStrike">
                <a:solidFill>
                  <a:srgbClr val="404040"/>
                </a:solidFill>
                <a:latin typeface="Calibri"/>
              </a:rPr>
              <a:t>= - $199.8 – $ 0.2</a:t>
            </a:r>
            <a:endParaRPr b="0" lang="en-US" sz="2400" spc="-1" strike="noStrike">
              <a:solidFill>
                <a:srgbClr val="404040"/>
              </a:solidFill>
              <a:latin typeface="Calibri"/>
            </a:endParaRPr>
          </a:p>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	</a:t>
            </a:r>
            <a:r>
              <a:rPr b="0" lang="en-NZ" sz="2400" spc="-1" strike="noStrike">
                <a:solidFill>
                  <a:srgbClr val="404040"/>
                </a:solidFill>
                <a:latin typeface="Calibri"/>
              </a:rPr>
              <a:t>	</a:t>
            </a:r>
            <a:r>
              <a:rPr b="0" lang="en-NZ" sz="2400" spc="-1" strike="noStrike">
                <a:solidFill>
                  <a:srgbClr val="404040"/>
                </a:solidFill>
                <a:latin typeface="Calibri"/>
              </a:rPr>
              <a:t>= -$200</a:t>
            </a:r>
            <a:endParaRPr b="0" lang="en-US" sz="2400" spc="-1" strike="noStrike">
              <a:solidFill>
                <a:srgbClr val="404040"/>
              </a:solidFill>
              <a:latin typeface="Calibri"/>
            </a:endParaRPr>
          </a:p>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Expected value of Alternative </a:t>
            </a:r>
            <a:r>
              <a:rPr b="0" i="1" lang="en-NZ" sz="2400" spc="-1" strike="noStrike">
                <a:solidFill>
                  <a:srgbClr val="404040"/>
                </a:solidFill>
                <a:latin typeface="Calibri"/>
              </a:rPr>
              <a:t>A</a:t>
            </a:r>
            <a:r>
              <a:rPr b="0" i="1" lang="en-NZ" sz="2400" spc="-1" strike="noStrike" baseline="-25000">
                <a:solidFill>
                  <a:srgbClr val="404040"/>
                </a:solidFill>
                <a:latin typeface="Calibri"/>
              </a:rPr>
              <a:t>2</a:t>
            </a:r>
            <a:endParaRPr b="0" lang="en-US" sz="2400" spc="-1" strike="noStrike">
              <a:solidFill>
                <a:srgbClr val="404040"/>
              </a:solidFill>
              <a:latin typeface="Calibri"/>
            </a:endParaRPr>
          </a:p>
          <a:p>
            <a:pPr marL="91440" indent="-91440">
              <a:lnSpc>
                <a:spcPct val="90000"/>
              </a:lnSpc>
              <a:spcBef>
                <a:spcPts val="1199"/>
              </a:spcBef>
              <a:spcAft>
                <a:spcPts val="201"/>
              </a:spcAft>
              <a:buNone/>
              <a:tabLst>
                <a:tab algn="l" pos="0"/>
              </a:tabLst>
            </a:pPr>
            <a:r>
              <a:rPr b="0" lang="en-NZ" sz="2400" spc="-1" strike="noStrike">
                <a:solidFill>
                  <a:srgbClr val="404040"/>
                </a:solidFill>
                <a:latin typeface="Calibri"/>
              </a:rPr>
              <a:t>E (</a:t>
            </a:r>
            <a:r>
              <a:rPr b="0" i="1" lang="en-NZ" sz="2400" spc="-1" strike="noStrike">
                <a:solidFill>
                  <a:srgbClr val="404040"/>
                </a:solidFill>
                <a:latin typeface="Calibri"/>
              </a:rPr>
              <a:t>A</a:t>
            </a:r>
            <a:r>
              <a:rPr b="0" i="1" lang="en-NZ" sz="2400" spc="-1" strike="noStrike" baseline="-25000">
                <a:solidFill>
                  <a:srgbClr val="404040"/>
                </a:solidFill>
                <a:latin typeface="Calibri"/>
              </a:rPr>
              <a:t>2</a:t>
            </a:r>
            <a:r>
              <a:rPr b="0" lang="en-NZ" sz="2400" spc="-1" strike="noStrike">
                <a:solidFill>
                  <a:srgbClr val="404040"/>
                </a:solidFill>
                <a:latin typeface="Calibri"/>
              </a:rPr>
              <a:t>) =0 * 0.999 – 100,000* 0.001= -$100</a:t>
            </a: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000" spc="-1" strike="noStrike">
              <a:solidFill>
                <a:srgbClr val="404040"/>
              </a:solidFill>
              <a:latin typeface="Calibri"/>
            </a:endParaRPr>
          </a:p>
        </p:txBody>
      </p:sp>
      <p:pic>
        <p:nvPicPr>
          <p:cNvPr id="96" name="Picture 2" descr=""/>
          <p:cNvPicPr/>
          <p:nvPr/>
        </p:nvPicPr>
        <p:blipFill>
          <a:blip r:embed="rId1"/>
          <a:srcRect l="32516" t="64395" r="47466" b="23514"/>
          <a:stretch/>
        </p:blipFill>
        <p:spPr>
          <a:xfrm>
            <a:off x="944280" y="371160"/>
            <a:ext cx="7464600" cy="2201040"/>
          </a:xfrm>
          <a:prstGeom prst="rect">
            <a:avLst/>
          </a:prstGeom>
          <a:ln w="9525">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2" descr=""/>
          <p:cNvPicPr/>
          <p:nvPr/>
        </p:nvPicPr>
        <p:blipFill>
          <a:blip r:embed="rId1"/>
          <a:srcRect l="33944" t="37072" r="19595" b="37495"/>
          <a:stretch/>
        </p:blipFill>
        <p:spPr>
          <a:xfrm>
            <a:off x="281880" y="2098800"/>
            <a:ext cx="8591760" cy="2643480"/>
          </a:xfrm>
          <a:prstGeom prst="rect">
            <a:avLst/>
          </a:prstGeom>
          <a:ln w="9525">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p:nvPr>
        </p:nvSpPr>
        <p:spPr>
          <a:xfrm>
            <a:off x="252000" y="321120"/>
            <a:ext cx="8352000" cy="4022280"/>
          </a:xfrm>
          <a:prstGeom prst="rect">
            <a:avLst/>
          </a:prstGeom>
          <a:noFill/>
          <a:ln w="0">
            <a:noFill/>
          </a:ln>
        </p:spPr>
        <p:txBody>
          <a:bodyPr lIns="0" rIns="0" anchor="t">
            <a:normAutofit/>
          </a:bodyPr>
          <a:p>
            <a:pPr marL="91440" indent="-91440">
              <a:lnSpc>
                <a:spcPct val="90000"/>
              </a:lnSpc>
              <a:spcBef>
                <a:spcPts val="1199"/>
              </a:spcBef>
              <a:spcAft>
                <a:spcPts val="201"/>
              </a:spcAft>
              <a:buNone/>
              <a:tabLst>
                <a:tab algn="l" pos="0"/>
              </a:tabLst>
            </a:pPr>
            <a:r>
              <a:rPr b="1" lang="en-US" sz="2400" spc="-1" strike="noStrike">
                <a:solidFill>
                  <a:srgbClr val="404040"/>
                </a:solidFill>
                <a:latin typeface="Calibri"/>
              </a:rPr>
              <a:t>	</a:t>
            </a:r>
            <a:r>
              <a:rPr b="1" lang="en-US" sz="2400" spc="-1" strike="noStrike">
                <a:solidFill>
                  <a:srgbClr val="404040"/>
                </a:solidFill>
                <a:latin typeface="Calibri"/>
              </a:rPr>
              <a:t>Decision trees</a:t>
            </a:r>
            <a:r>
              <a:rPr b="0" lang="en-US" sz="2400" spc="-1" strike="noStrike">
                <a:solidFill>
                  <a:srgbClr val="404040"/>
                </a:solidFill>
                <a:latin typeface="Calibri"/>
              </a:rPr>
              <a:t> provide another technique used in </a:t>
            </a:r>
            <a:r>
              <a:rPr b="0" lang="en-US" sz="2400" spc="-1" strike="noStrike">
                <a:solidFill>
                  <a:srgbClr val="404040"/>
                </a:solidFill>
                <a:latin typeface="Calibri"/>
              </a:rPr>
              <a:t>finding expected value.</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tabLst>
                <a:tab algn="l" pos="0"/>
              </a:tabLst>
            </a:pPr>
            <a:r>
              <a:rPr b="0" lang="en-US" sz="2400" spc="-1" strike="noStrike">
                <a:solidFill>
                  <a:srgbClr val="404040"/>
                </a:solidFill>
                <a:latin typeface="Calibri"/>
              </a:rPr>
              <a:t>provide a very visible solution procedure, especially </a:t>
            </a:r>
            <a:r>
              <a:rPr b="0" lang="en-US" sz="2400" spc="-1" strike="noStrike">
                <a:solidFill>
                  <a:srgbClr val="404040"/>
                </a:solidFill>
                <a:latin typeface="Calibri"/>
              </a:rPr>
              <a:t>when a sequence of decisions, chance nodes, new </a:t>
            </a:r>
            <a:r>
              <a:rPr b="0" lang="en-US" sz="2400" spc="-1" strike="noStrike">
                <a:solidFill>
                  <a:srgbClr val="404040"/>
                </a:solidFill>
                <a:latin typeface="Calibri"/>
              </a:rPr>
              <a:t>decisions, and new chance nodes exist.</a:t>
            </a:r>
            <a:endParaRPr b="0" lang="en-US" sz="2400" spc="-1" strike="noStrike">
              <a:solidFill>
                <a:srgbClr val="404040"/>
              </a:solidFill>
              <a:latin typeface="Calibri"/>
            </a:endParaRPr>
          </a:p>
        </p:txBody>
      </p:sp>
      <p:pic>
        <p:nvPicPr>
          <p:cNvPr id="99" name="Picture 2" descr=""/>
          <p:cNvPicPr/>
          <p:nvPr/>
        </p:nvPicPr>
        <p:blipFill>
          <a:blip r:embed="rId1"/>
          <a:srcRect l="25250" t="37072" r="39367" b="42790"/>
          <a:stretch/>
        </p:blipFill>
        <p:spPr>
          <a:xfrm>
            <a:off x="334800" y="2282760"/>
            <a:ext cx="8352000" cy="2746440"/>
          </a:xfrm>
          <a:prstGeom prst="rect">
            <a:avLst/>
          </a:prstGeom>
          <a:ln w="9525">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p:nvPr>
        </p:nvSpPr>
        <p:spPr>
          <a:xfrm>
            <a:off x="362520" y="341280"/>
            <a:ext cx="8781120" cy="5879160"/>
          </a:xfrm>
          <a:prstGeom prst="rect">
            <a:avLst/>
          </a:prstGeom>
          <a:noFill/>
          <a:ln w="0">
            <a:noFill/>
          </a:ln>
        </p:spPr>
        <p:txBody>
          <a:bodyPr lIns="0" rIns="0" anchor="t">
            <a:normAutofit fontScale="92000"/>
          </a:bodyPr>
          <a:p>
            <a:pPr marL="91440" indent="-91440">
              <a:lnSpc>
                <a:spcPct val="90000"/>
              </a:lnSpc>
              <a:spcBef>
                <a:spcPts val="1199"/>
              </a:spcBef>
              <a:spcAft>
                <a:spcPts val="201"/>
              </a:spcAft>
              <a:buNone/>
              <a:tabLst>
                <a:tab algn="l" pos="0"/>
              </a:tabLst>
            </a:pPr>
            <a:r>
              <a:rPr b="1" lang="en-US" sz="3600" spc="-1" strike="noStrike">
                <a:solidFill>
                  <a:srgbClr val="404040"/>
                </a:solidFill>
                <a:latin typeface="Calibri"/>
              </a:rPr>
              <a:t>Queuing Theory</a:t>
            </a:r>
            <a:endParaRPr b="0" lang="en-US" sz="36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a:p>
            <a:pPr>
              <a:lnSpc>
                <a:spcPct val="90000"/>
              </a:lnSpc>
              <a:spcBef>
                <a:spcPts val="1199"/>
              </a:spcBef>
              <a:spcAft>
                <a:spcPts val="201"/>
              </a:spcAft>
              <a:buNone/>
              <a:tabLst>
                <a:tab algn="l" pos="0"/>
              </a:tabLst>
            </a:pPr>
            <a:r>
              <a:rPr b="0" lang="en-US" sz="2400" spc="-1" strike="noStrike">
                <a:solidFill>
                  <a:srgbClr val="404040"/>
                </a:solidFill>
                <a:latin typeface="Calibri"/>
              </a:rPr>
              <a:t>The essence of the typical queuing problem is identifying the optimum number of servers needed to reduce overall cost.</a:t>
            </a:r>
            <a:endParaRPr b="0" lang="en-US" sz="24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2400" spc="-1" strike="noStrike">
                <a:solidFill>
                  <a:srgbClr val="404040"/>
                </a:solidFill>
                <a:latin typeface="Calibri"/>
              </a:rPr>
              <a:t>Mathematical expressions for mean queue length and delay as a function of mean arrival and service rates have been developed for a number of probability distributions (in particular, exponential and Poisson) of arrival and of service times.</a:t>
            </a:r>
            <a:endParaRPr b="0" lang="en-US" sz="2400" spc="-1" strike="noStrike">
              <a:solidFill>
                <a:srgbClr val="404040"/>
              </a:solidFill>
              <a:latin typeface="Calibri"/>
            </a:endParaRPr>
          </a:p>
        </p:txBody>
      </p:sp>
      <p:pic>
        <p:nvPicPr>
          <p:cNvPr id="101" name="Picture 2" descr=""/>
          <p:cNvPicPr/>
          <p:nvPr/>
        </p:nvPicPr>
        <p:blipFill>
          <a:blip r:embed="rId1"/>
          <a:srcRect l="27035" t="40246" r="41630" b="36225"/>
          <a:stretch/>
        </p:blipFill>
        <p:spPr>
          <a:xfrm>
            <a:off x="496080" y="784800"/>
            <a:ext cx="8151480" cy="2906280"/>
          </a:xfrm>
          <a:prstGeom prst="rect">
            <a:avLst/>
          </a:prstGeom>
          <a:ln w="9525">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800280" y="264240"/>
            <a:ext cx="7543440" cy="1449000"/>
          </a:xfrm>
          <a:prstGeom prst="rect">
            <a:avLst/>
          </a:prstGeom>
          <a:noFill/>
          <a:ln w="0">
            <a:noFill/>
          </a:ln>
        </p:spPr>
        <p:txBody>
          <a:bodyPr anchor="b">
            <a:noAutofit/>
          </a:bodyPr>
          <a:p>
            <a:pPr algn="ctr">
              <a:lnSpc>
                <a:spcPct val="85000"/>
              </a:lnSpc>
              <a:buNone/>
            </a:pPr>
            <a:r>
              <a:rPr b="0" lang="en-US" sz="4800" spc="-52" strike="noStrike">
                <a:solidFill>
                  <a:srgbClr val="404040"/>
                </a:solidFill>
                <a:latin typeface="Calibri Light"/>
              </a:rPr>
              <a:t>Chapter Objectives</a:t>
            </a:r>
            <a:endParaRPr b="0" lang="en-US" sz="4800" spc="-1" strike="noStrike">
              <a:solidFill>
                <a:srgbClr val="000000"/>
              </a:solidFill>
              <a:latin typeface="Calibri"/>
            </a:endParaRPr>
          </a:p>
        </p:txBody>
      </p:sp>
      <p:sp>
        <p:nvSpPr>
          <p:cNvPr id="60" name="PlaceHolder 2"/>
          <p:cNvSpPr>
            <a:spLocks noGrp="1"/>
          </p:cNvSpPr>
          <p:nvPr>
            <p:ph/>
          </p:nvPr>
        </p:nvSpPr>
        <p:spPr>
          <a:xfrm>
            <a:off x="1600200" y="1846440"/>
            <a:ext cx="6509160" cy="1990800"/>
          </a:xfrm>
          <a:prstGeom prst="rect">
            <a:avLst/>
          </a:prstGeom>
          <a:noFill/>
          <a:ln w="0">
            <a:noFill/>
          </a:ln>
        </p:spPr>
        <p:txBody>
          <a:bodyPr lIns="0" rIns="0" anchor="t">
            <a:normAutofit fontScale="98000"/>
          </a:bodyPr>
          <a:p>
            <a:pPr marL="91440" indent="-91440">
              <a:lnSpc>
                <a:spcPct val="90000"/>
              </a:lnSpc>
              <a:spcBef>
                <a:spcPts val="1199"/>
              </a:spcBef>
              <a:spcAft>
                <a:spcPts val="201"/>
              </a:spcAft>
              <a:buClr>
                <a:srgbClr val="99cb38"/>
              </a:buClr>
              <a:buFont typeface="Calibri"/>
              <a:buChar char=" "/>
            </a:pPr>
            <a:r>
              <a:rPr b="0" lang="en-US" sz="3200" spc="-1" strike="noStrike">
                <a:solidFill>
                  <a:srgbClr val="404040"/>
                </a:solidFill>
                <a:latin typeface="Calibri"/>
              </a:rPr>
              <a:t>Explain the process of management science.</a:t>
            </a:r>
            <a:endParaRPr b="0" lang="en-US" sz="32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pPr>
            <a:r>
              <a:rPr b="0" lang="en-US" sz="3200" spc="-1" strike="noStrike">
                <a:solidFill>
                  <a:srgbClr val="404040"/>
                </a:solidFill>
                <a:latin typeface="Calibri"/>
              </a:rPr>
              <a:t>Solve problems using three types of decision making tools</a:t>
            </a:r>
            <a:endParaRPr b="0" lang="en-US" sz="32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p:nvPr>
        </p:nvSpPr>
        <p:spPr>
          <a:xfrm>
            <a:off x="183240" y="399960"/>
            <a:ext cx="8690400" cy="5473440"/>
          </a:xfrm>
          <a:prstGeom prst="rect">
            <a:avLst/>
          </a:prstGeom>
          <a:noFill/>
          <a:ln w="0">
            <a:noFill/>
          </a:ln>
        </p:spPr>
        <p:txBody>
          <a:bodyPr lIns="0" rIns="0" anchor="t">
            <a:normAutofit fontScale="90000"/>
          </a:bodyPr>
          <a:p>
            <a:pPr marL="91440" indent="-91440">
              <a:lnSpc>
                <a:spcPct val="90000"/>
              </a:lnSpc>
              <a:spcBef>
                <a:spcPts val="1199"/>
              </a:spcBef>
              <a:spcAft>
                <a:spcPts val="201"/>
              </a:spcAft>
              <a:buClr>
                <a:srgbClr val="99cb38"/>
              </a:buClr>
              <a:buFont typeface="Calibri"/>
              <a:buChar char=" "/>
            </a:pPr>
            <a:r>
              <a:rPr b="0" lang="en-US" sz="2400" spc="-1" strike="noStrike">
                <a:solidFill>
                  <a:srgbClr val="404040"/>
                </a:solidFill>
                <a:latin typeface="Calibri"/>
              </a:rPr>
              <a:t>Simulation</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800" spc="-1" strike="noStrike">
                <a:solidFill>
                  <a:srgbClr val="404040"/>
                </a:solidFill>
                <a:latin typeface="Calibri"/>
              </a:rPr>
              <a:t>In case real-world system is too complex to express in simple equations, construct a model that simulates operation of a real system by mathematically describing behavior of individual interrelated parts.</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800" spc="-1" strike="noStrike">
                <a:solidFill>
                  <a:srgbClr val="0070c0"/>
                </a:solidFill>
                <a:latin typeface="Calibri"/>
              </a:rPr>
              <a:t>For instance, time between arrivals and services can be represented by probability distributions.</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800" spc="-1" strike="noStrike">
                <a:solidFill>
                  <a:srgbClr val="0070c0"/>
                </a:solidFill>
                <a:latin typeface="Calibri"/>
              </a:rPr>
              <a:t>Develop a computer program for one cycle of operation, and Run it for many cycles.</a:t>
            </a:r>
            <a:endParaRPr b="0" lang="en-US" sz="2800" spc="-1" strike="noStrike">
              <a:solidFill>
                <a:srgbClr val="404040"/>
              </a:solidFill>
              <a:latin typeface="Calibri"/>
            </a:endParaRPr>
          </a:p>
          <a:p>
            <a:pPr marL="343080" indent="-343080">
              <a:lnSpc>
                <a:spcPct val="90000"/>
              </a:lnSpc>
              <a:spcBef>
                <a:spcPts val="479"/>
              </a:spcBef>
              <a:spcAft>
                <a:spcPts val="201"/>
              </a:spcAft>
              <a:buNone/>
              <a:tabLst>
                <a:tab algn="l" pos="0"/>
              </a:tabLst>
            </a:pPr>
            <a:r>
              <a:rPr b="0" lang="en-US" sz="2400" spc="-1" strike="noStrike">
                <a:solidFill>
                  <a:srgbClr val="404040"/>
                </a:solidFill>
                <a:latin typeface="Arial"/>
              </a:rPr>
              <a:t>	</a:t>
            </a:r>
            <a:r>
              <a:rPr b="0" lang="en-US" sz="2400" spc="-1" strike="noStrike">
                <a:solidFill>
                  <a:srgbClr val="404040"/>
                </a:solidFill>
                <a:latin typeface="Arial"/>
              </a:rPr>
              <a:t>Simulation modeling seeks to:</a:t>
            </a:r>
            <a:endParaRPr b="0" lang="en-US" sz="2400" spc="-1" strike="noStrike">
              <a:solidFill>
                <a:srgbClr val="404040"/>
              </a:solidFill>
              <a:latin typeface="Calibri"/>
            </a:endParaRPr>
          </a:p>
          <a:p>
            <a:pPr lvl="1" marL="617400" indent="-343080">
              <a:lnSpc>
                <a:spcPct val="90000"/>
              </a:lnSpc>
              <a:spcBef>
                <a:spcPts val="479"/>
              </a:spcBef>
              <a:spcAft>
                <a:spcPts val="400"/>
              </a:spcAft>
              <a:buClr>
                <a:srgbClr val="99cb38"/>
              </a:buClr>
              <a:buFont typeface="Calibri"/>
              <a:buChar char="◦"/>
              <a:tabLst>
                <a:tab algn="l" pos="0"/>
              </a:tabLst>
            </a:pPr>
            <a:r>
              <a:rPr b="0" lang="en-US" sz="2400" spc="-1" strike="noStrike">
                <a:solidFill>
                  <a:srgbClr val="404040"/>
                </a:solidFill>
                <a:latin typeface="Arial"/>
              </a:rPr>
              <a:t>Describe the behavior of a system</a:t>
            </a:r>
            <a:endParaRPr b="0" lang="en-US" sz="2400" spc="-1" strike="noStrike">
              <a:solidFill>
                <a:srgbClr val="404040"/>
              </a:solidFill>
              <a:latin typeface="Calibri"/>
            </a:endParaRPr>
          </a:p>
          <a:p>
            <a:pPr lvl="1" marL="617400" indent="-343080">
              <a:lnSpc>
                <a:spcPct val="90000"/>
              </a:lnSpc>
              <a:spcBef>
                <a:spcPts val="479"/>
              </a:spcBef>
              <a:spcAft>
                <a:spcPts val="400"/>
              </a:spcAft>
              <a:buClr>
                <a:srgbClr val="99cb38"/>
              </a:buClr>
              <a:buFont typeface="Calibri"/>
              <a:buChar char="◦"/>
              <a:tabLst>
                <a:tab algn="l" pos="0"/>
              </a:tabLst>
            </a:pPr>
            <a:r>
              <a:rPr b="0" lang="en-US" sz="2400" spc="-1" strike="noStrike">
                <a:solidFill>
                  <a:srgbClr val="404040"/>
                </a:solidFill>
                <a:latin typeface="Arial"/>
              </a:rPr>
              <a:t>Use the model to predict future behavior, i.e. the effects that will be produced by changes in the system or in its method of operation.</a:t>
            </a:r>
            <a:endParaRPr b="0" lang="en-US" sz="2400" spc="-1" strike="noStrike">
              <a:solidFill>
                <a:srgbClr val="404040"/>
              </a:solidFill>
              <a:latin typeface="Calibri"/>
            </a:endParaRPr>
          </a:p>
          <a:p>
            <a:pPr>
              <a:lnSpc>
                <a:spcPct val="90000"/>
              </a:lnSpc>
              <a:spcBef>
                <a:spcPts val="1417"/>
              </a:spcBef>
              <a:buNone/>
              <a:tabLst>
                <a:tab algn="l" pos="0"/>
              </a:tabLst>
            </a:pPr>
            <a:endParaRPr b="0" lang="en-US" sz="2000" spc="-1" strike="noStrike">
              <a:solidFill>
                <a:srgbClr val="404040"/>
              </a:solidFill>
              <a:latin typeface="Calibri"/>
            </a:endParaRPr>
          </a:p>
          <a:p>
            <a:pPr>
              <a:lnSpc>
                <a:spcPct val="90000"/>
              </a:lnSpc>
              <a:spcBef>
                <a:spcPts val="1417"/>
              </a:spcBef>
              <a:buNone/>
              <a:tabLst>
                <a:tab algn="l" pos="0"/>
              </a:tabLst>
            </a:pPr>
            <a:endParaRPr b="0" lang="en-US" sz="2000" spc="-1" strike="noStrike">
              <a:solidFill>
                <a:srgbClr val="404040"/>
              </a:solidFill>
              <a:latin typeface="Calibri"/>
            </a:endParaRPr>
          </a:p>
          <a:p>
            <a:pPr>
              <a:lnSpc>
                <a:spcPct val="90000"/>
              </a:lnSpc>
              <a:spcBef>
                <a:spcPts val="1199"/>
              </a:spcBef>
              <a:spcAft>
                <a:spcPts val="201"/>
              </a:spcAft>
              <a:buNone/>
              <a:tabLst>
                <a:tab algn="l" pos="0"/>
              </a:tabLst>
            </a:pPr>
            <a:endParaRPr b="0" lang="en-US" sz="24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Box 3"/>
          <p:cNvSpPr/>
          <p:nvPr/>
        </p:nvSpPr>
        <p:spPr>
          <a:xfrm>
            <a:off x="108360" y="0"/>
            <a:ext cx="8830800" cy="6430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00"/>
                </a:solidFill>
                <a:latin typeface="TimesLTStd-Roman"/>
              </a:rPr>
              <a:t>There are three categories of computer simulations</a:t>
            </a:r>
            <a:br>
              <a:rPr sz="2400"/>
            </a:br>
            <a:endParaRPr b="0" lang="en-US" sz="2400" spc="-1" strike="noStrike">
              <a:latin typeface="Arial"/>
            </a:endParaRPr>
          </a:p>
          <a:p>
            <a:pPr marL="457200" indent="-457200">
              <a:lnSpc>
                <a:spcPct val="100000"/>
              </a:lnSpc>
              <a:buClr>
                <a:srgbClr val="000000"/>
              </a:buClr>
              <a:buFont typeface="StarSymbol"/>
              <a:buAutoNum type="arabicPeriod"/>
            </a:pPr>
            <a:r>
              <a:rPr b="0" lang="en-US" sz="2400" spc="-1" strike="noStrike">
                <a:solidFill>
                  <a:srgbClr val="000000"/>
                </a:solidFill>
                <a:latin typeface="TimesLTStd-Roman"/>
              </a:rPr>
              <a:t>Live simulations have real people and real equipment operating in a simulated environment. </a:t>
            </a:r>
            <a:br>
              <a:rPr sz="2400"/>
            </a:br>
            <a:r>
              <a:rPr b="0" lang="en-US" sz="2400" spc="-1" strike="noStrike">
                <a:solidFill>
                  <a:srgbClr val="000000"/>
                </a:solidFill>
                <a:latin typeface="TimesLTStd-Roman"/>
              </a:rPr>
              <a:t>Example training exercises conducted by the military.</a:t>
            </a:r>
            <a:endParaRPr b="0" lang="en-US" sz="2400" spc="-1" strike="noStrike">
              <a:latin typeface="Arial"/>
            </a:endParaRPr>
          </a:p>
          <a:p>
            <a:pPr marL="457200" indent="-457200">
              <a:lnSpc>
                <a:spcPct val="100000"/>
              </a:lnSpc>
              <a:buClr>
                <a:srgbClr val="000000"/>
              </a:buClr>
              <a:buFont typeface="StarSymbol"/>
              <a:buAutoNum type="arabicPeriod"/>
            </a:pPr>
            <a:r>
              <a:rPr b="0" lang="en-US" sz="2400" spc="-1" strike="noStrike">
                <a:solidFill>
                  <a:srgbClr val="000000"/>
                </a:solidFill>
                <a:latin typeface="TimesLTStd-Roman"/>
              </a:rPr>
              <a:t>Virtual simulations have real people using simulated equipment. </a:t>
            </a:r>
            <a:br>
              <a:rPr sz="2400"/>
            </a:br>
            <a:r>
              <a:rPr b="0" lang="en-US" sz="2400" spc="-1" strike="noStrike">
                <a:solidFill>
                  <a:srgbClr val="000000"/>
                </a:solidFill>
                <a:latin typeface="TimesLTStd-Roman"/>
              </a:rPr>
              <a:t>Example would be a driving simulator or computer games, such as a flight simulator. </a:t>
            </a:r>
            <a:endParaRPr b="0" lang="en-US" sz="2400" spc="-1" strike="noStrike">
              <a:latin typeface="Arial"/>
            </a:endParaRPr>
          </a:p>
          <a:p>
            <a:pPr marL="457200" indent="-457200">
              <a:lnSpc>
                <a:spcPct val="100000"/>
              </a:lnSpc>
              <a:buClr>
                <a:srgbClr val="000000"/>
              </a:buClr>
              <a:buFont typeface="StarSymbol"/>
              <a:buAutoNum type="arabicPeriod"/>
            </a:pPr>
            <a:r>
              <a:rPr b="0" lang="en-US" sz="2400" spc="-1" strike="noStrike">
                <a:solidFill>
                  <a:srgbClr val="000000"/>
                </a:solidFill>
                <a:latin typeface="TimesLTStd-Roman"/>
              </a:rPr>
              <a:t>Constructive simulations have simulated people and equipment, </a:t>
            </a:r>
            <a:br>
              <a:rPr sz="2400"/>
            </a:br>
            <a:r>
              <a:rPr b="0" lang="en-US" sz="2400" spc="-1" strike="noStrike">
                <a:solidFill>
                  <a:srgbClr val="000000"/>
                </a:solidFill>
                <a:latin typeface="TimesLTStd-Roman"/>
              </a:rPr>
              <a:t>Example what might be found in a model of a factory production layout or airport screening operation.</a:t>
            </a:r>
            <a:br>
              <a:rPr sz="2400"/>
            </a:br>
            <a:r>
              <a:rPr b="0" i="1" lang="en-US" sz="2000" spc="-1" strike="noStrike">
                <a:solidFill>
                  <a:srgbClr val="000000"/>
                </a:solidFill>
                <a:latin typeface="TimesLTStd-Roman"/>
              </a:rPr>
              <a:t>Live and virtual simulations are typically used where safety is an important consideration. Constructive simulations are typically used where cost, decision making, and prototyping limit implementing the real system.</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407160" y="290160"/>
            <a:ext cx="7941960" cy="1657080"/>
          </a:xfrm>
          <a:prstGeom prst="rect">
            <a:avLst/>
          </a:prstGeom>
          <a:noFill/>
          <a:ln w="0">
            <a:noFill/>
          </a:ln>
        </p:spPr>
        <p:txBody>
          <a:bodyPr anchor="b">
            <a:normAutofit/>
          </a:bodyPr>
          <a:p>
            <a:pPr algn="ctr">
              <a:lnSpc>
                <a:spcPct val="85000"/>
              </a:lnSpc>
              <a:buNone/>
            </a:pPr>
            <a:r>
              <a:rPr b="1" lang="en-US" sz="3600" spc="-52" strike="noStrike">
                <a:solidFill>
                  <a:srgbClr val="404040"/>
                </a:solidFill>
                <a:latin typeface="Calibri Light"/>
              </a:rPr>
              <a:t>Risk as Variance</a:t>
            </a:r>
            <a:br>
              <a:rPr sz="2800"/>
            </a:br>
            <a:br>
              <a:rPr sz="2800"/>
            </a:br>
            <a:r>
              <a:rPr b="0" lang="en-US" sz="1800" spc="-52" strike="noStrike">
                <a:solidFill>
                  <a:srgbClr val="404040"/>
                </a:solidFill>
                <a:latin typeface="Calibri Light"/>
              </a:rPr>
              <a:t>Risk = Variability of Outcome</a:t>
            </a:r>
            <a:br>
              <a:rPr sz="1800"/>
            </a:br>
            <a:r>
              <a:rPr b="0" lang="en-US" sz="1800" spc="-52" strike="noStrike">
                <a:solidFill>
                  <a:srgbClr val="404040"/>
                </a:solidFill>
                <a:latin typeface="Calibri Light"/>
              </a:rPr>
              <a:t>Measurement of variability: variance or standard deviation</a:t>
            </a:r>
            <a:endParaRPr b="0" lang="en-US" sz="1800" spc="-1" strike="noStrike">
              <a:solidFill>
                <a:srgbClr val="000000"/>
              </a:solidFill>
              <a:latin typeface="Calibri"/>
            </a:endParaRPr>
          </a:p>
        </p:txBody>
      </p:sp>
      <p:pic>
        <p:nvPicPr>
          <p:cNvPr id="105" name="Picture 2" descr=""/>
          <p:cNvPicPr/>
          <p:nvPr/>
        </p:nvPicPr>
        <p:blipFill>
          <a:blip r:embed="rId1"/>
          <a:srcRect l="30253" t="27101" r="44732" b="53406"/>
          <a:stretch/>
        </p:blipFill>
        <p:spPr>
          <a:xfrm>
            <a:off x="767520" y="2566800"/>
            <a:ext cx="7461720" cy="3350880"/>
          </a:xfrm>
          <a:prstGeom prst="rect">
            <a:avLst/>
          </a:prstGeom>
          <a:ln w="9525">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Picture 2" descr=""/>
          <p:cNvPicPr/>
          <p:nvPr/>
        </p:nvPicPr>
        <p:blipFill>
          <a:blip r:embed="rId1"/>
          <a:srcRect l="20843" t="29444" r="35612" b="36014"/>
          <a:stretch/>
        </p:blipFill>
        <p:spPr>
          <a:xfrm>
            <a:off x="415440" y="465120"/>
            <a:ext cx="8458560" cy="3898440"/>
          </a:xfrm>
          <a:prstGeom prst="rect">
            <a:avLst/>
          </a:prstGeom>
          <a:ln w="9525">
            <a:noFill/>
          </a:ln>
        </p:spPr>
      </p:pic>
      <p:pic>
        <p:nvPicPr>
          <p:cNvPr id="107" name="Picture 3" descr=""/>
          <p:cNvPicPr/>
          <p:nvPr/>
        </p:nvPicPr>
        <p:blipFill>
          <a:blip r:embed="rId2"/>
          <a:srcRect l="20815" t="36594" r="35853" b="49409"/>
          <a:stretch/>
        </p:blipFill>
        <p:spPr>
          <a:xfrm>
            <a:off x="600120" y="4363560"/>
            <a:ext cx="8273520" cy="1841760"/>
          </a:xfrm>
          <a:prstGeom prst="rect">
            <a:avLst/>
          </a:prstGeom>
          <a:ln w="9525">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8" name="Group 5"/>
          <p:cNvGrpSpPr/>
          <p:nvPr/>
        </p:nvGrpSpPr>
        <p:grpSpPr>
          <a:xfrm>
            <a:off x="389880" y="779400"/>
            <a:ext cx="8439120" cy="4901400"/>
            <a:chOff x="389880" y="779400"/>
            <a:chExt cx="8439120" cy="4901400"/>
          </a:xfrm>
        </p:grpSpPr>
        <p:pic>
          <p:nvPicPr>
            <p:cNvPr id="109" name="Picture 2" descr=""/>
            <p:cNvPicPr/>
            <p:nvPr/>
          </p:nvPicPr>
          <p:blipFill>
            <a:blip r:embed="rId1"/>
            <a:srcRect l="21795" t="50418" r="36149" b="22244"/>
            <a:stretch/>
          </p:blipFill>
          <p:spPr>
            <a:xfrm>
              <a:off x="389880" y="779400"/>
              <a:ext cx="8439120" cy="4159800"/>
            </a:xfrm>
            <a:prstGeom prst="rect">
              <a:avLst/>
            </a:prstGeom>
            <a:ln w="9525">
              <a:noFill/>
            </a:ln>
          </p:spPr>
        </p:pic>
        <p:pic>
          <p:nvPicPr>
            <p:cNvPr id="110" name="Picture 3" descr=""/>
            <p:cNvPicPr/>
            <p:nvPr/>
          </p:nvPicPr>
          <p:blipFill>
            <a:blip r:embed="rId2"/>
            <a:srcRect l="30222" t="77904" r="39752" b="18696"/>
            <a:stretch/>
          </p:blipFill>
          <p:spPr>
            <a:xfrm>
              <a:off x="1369800" y="5165280"/>
              <a:ext cx="6024240" cy="515520"/>
            </a:xfrm>
            <a:prstGeom prst="rect">
              <a:avLst/>
            </a:prstGeom>
            <a:ln w="9525">
              <a:noFill/>
            </a:ln>
          </p:spPr>
        </p:pic>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p:nvPr>
        </p:nvSpPr>
        <p:spPr>
          <a:xfrm>
            <a:off x="363960" y="758160"/>
            <a:ext cx="8509680" cy="5162760"/>
          </a:xfrm>
          <a:prstGeom prst="rect">
            <a:avLst/>
          </a:prstGeom>
          <a:noFill/>
          <a:ln w="0">
            <a:noFill/>
          </a:ln>
        </p:spPr>
        <p:txBody>
          <a:bodyPr lIns="0" rIns="0" anchor="t">
            <a:normAutofit fontScale="91000"/>
          </a:bodyPr>
          <a:p>
            <a:pPr marL="91440" indent="-91440">
              <a:lnSpc>
                <a:spcPct val="90000"/>
              </a:lnSpc>
              <a:spcBef>
                <a:spcPts val="1199"/>
              </a:spcBef>
              <a:spcAft>
                <a:spcPts val="201"/>
              </a:spcAft>
              <a:buNone/>
              <a:tabLst>
                <a:tab algn="l" pos="0"/>
              </a:tabLst>
            </a:pPr>
            <a:r>
              <a:rPr b="1" lang="en-US" sz="4000" spc="-1" strike="noStrike">
                <a:solidFill>
                  <a:srgbClr val="404040"/>
                </a:solidFill>
                <a:latin typeface="Calibri"/>
              </a:rPr>
              <a:t>Decision Making under Uncertainty</a:t>
            </a:r>
            <a:endParaRPr b="0" lang="en-US" sz="40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3600" spc="-1" strike="noStrike">
                <a:solidFill>
                  <a:srgbClr val="404040"/>
                </a:solidFill>
                <a:latin typeface="Calibri"/>
              </a:rPr>
              <a:t>Uncertainty occurs when there exist several (i.e., more than one) future states of nature </a:t>
            </a:r>
            <a:r>
              <a:rPr b="0" i="1" lang="en-US" sz="3600" spc="-1" strike="noStrike">
                <a:solidFill>
                  <a:srgbClr val="404040"/>
                </a:solidFill>
                <a:latin typeface="Calibri"/>
              </a:rPr>
              <a:t>N</a:t>
            </a:r>
            <a:r>
              <a:rPr b="0" i="1" lang="en-US" sz="3600" spc="-1" strike="noStrike" baseline="-25000">
                <a:solidFill>
                  <a:srgbClr val="404040"/>
                </a:solidFill>
                <a:latin typeface="Calibri"/>
              </a:rPr>
              <a:t>j</a:t>
            </a:r>
            <a:r>
              <a:rPr b="0" lang="en-US" sz="3600" spc="-1" strike="noStrike">
                <a:solidFill>
                  <a:srgbClr val="404040"/>
                </a:solidFill>
                <a:latin typeface="Calibri"/>
              </a:rPr>
              <a:t>, but the probabilities </a:t>
            </a:r>
            <a:r>
              <a:rPr b="0" i="1" lang="en-US" sz="3600" spc="-1" strike="noStrike">
                <a:solidFill>
                  <a:srgbClr val="404040"/>
                </a:solidFill>
                <a:latin typeface="Calibri"/>
              </a:rPr>
              <a:t>p</a:t>
            </a:r>
            <a:r>
              <a:rPr b="0" i="1" lang="en-US" sz="3600" spc="-1" strike="noStrike" baseline="-25000">
                <a:solidFill>
                  <a:srgbClr val="404040"/>
                </a:solidFill>
                <a:latin typeface="Calibri"/>
              </a:rPr>
              <a:t>j</a:t>
            </a:r>
            <a:r>
              <a:rPr b="0" lang="en-US" sz="3600" spc="-1" strike="noStrike">
                <a:solidFill>
                  <a:srgbClr val="404040"/>
                </a:solidFill>
                <a:latin typeface="Calibri"/>
              </a:rPr>
              <a:t> of each of these states occurring are not know.</a:t>
            </a:r>
            <a:endParaRPr b="0" lang="en-US" sz="36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tabLst>
                <a:tab algn="l" pos="0"/>
              </a:tabLst>
            </a:pPr>
            <a:r>
              <a:rPr b="0" lang="en-US" sz="3600" spc="-1" strike="noStrike">
                <a:solidFill>
                  <a:srgbClr val="404040"/>
                </a:solidFill>
                <a:latin typeface="Calibri"/>
              </a:rPr>
              <a:t>In such situations the decision maker can choose among several possible approaches for making the decision.</a:t>
            </a:r>
            <a:endParaRPr b="0" lang="en-US" sz="36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Picture 2" descr=""/>
          <p:cNvPicPr/>
          <p:nvPr/>
        </p:nvPicPr>
        <p:blipFill>
          <a:blip r:embed="rId1"/>
          <a:srcRect l="37278" t="36014" r="23170" b="22244"/>
          <a:stretch/>
        </p:blipFill>
        <p:spPr>
          <a:xfrm>
            <a:off x="363240" y="515520"/>
            <a:ext cx="8255520" cy="5420160"/>
          </a:xfrm>
          <a:prstGeom prst="rect">
            <a:avLst/>
          </a:prstGeom>
          <a:ln w="9525">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644480" y="573120"/>
            <a:ext cx="7499160" cy="844200"/>
          </a:xfrm>
          <a:prstGeom prst="rect">
            <a:avLst/>
          </a:prstGeom>
          <a:noFill/>
          <a:ln w="0">
            <a:noFill/>
          </a:ln>
        </p:spPr>
        <p:txBody>
          <a:bodyPr anchor="b">
            <a:noAutofit/>
          </a:bodyPr>
          <a:p>
            <a:pPr algn="ctr">
              <a:lnSpc>
                <a:spcPct val="85000"/>
              </a:lnSpc>
              <a:buNone/>
            </a:pPr>
            <a:r>
              <a:rPr b="0" lang="en-US" sz="2800" spc="-52" strike="noStrike">
                <a:solidFill>
                  <a:srgbClr val="404040"/>
                </a:solidFill>
                <a:latin typeface="Calibri Light"/>
              </a:rPr>
              <a:t>Decision Making Approaches under </a:t>
            </a:r>
            <a:r>
              <a:rPr b="0" lang="en-US" sz="2800" spc="-52" strike="noStrike">
                <a:solidFill>
                  <a:srgbClr val="404040"/>
                </a:solidFill>
                <a:latin typeface="Calibri Light"/>
              </a:rPr>
              <a:t>Uncertainty</a:t>
            </a:r>
            <a:endParaRPr b="0" lang="en-US" sz="2800" spc="-1" strike="noStrike">
              <a:solidFill>
                <a:srgbClr val="000000"/>
              </a:solidFill>
              <a:latin typeface="Calibri"/>
            </a:endParaRPr>
          </a:p>
        </p:txBody>
      </p:sp>
      <p:pic>
        <p:nvPicPr>
          <p:cNvPr id="114" name="Picture 2" descr=""/>
          <p:cNvPicPr/>
          <p:nvPr/>
        </p:nvPicPr>
        <p:blipFill>
          <a:blip r:embed="rId1"/>
          <a:srcRect l="6228" t="62279" r="41943" b="20123"/>
          <a:stretch/>
        </p:blipFill>
        <p:spPr>
          <a:xfrm>
            <a:off x="216000" y="2323440"/>
            <a:ext cx="8698680" cy="1659240"/>
          </a:xfrm>
          <a:prstGeom prst="rect">
            <a:avLst/>
          </a:prstGeom>
          <a:ln w="9525">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Box 2"/>
          <p:cNvSpPr/>
          <p:nvPr/>
        </p:nvSpPr>
        <p:spPr>
          <a:xfrm>
            <a:off x="264600" y="659520"/>
            <a:ext cx="8626320" cy="58831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n-US" sz="2000" spc="-1" strike="noStrike">
                <a:solidFill>
                  <a:srgbClr val="000000"/>
                </a:solidFill>
                <a:latin typeface="TimesLTStd-Roman"/>
              </a:rPr>
              <a:t>The optimistic decision maker may choose the alternative that offers the highest possible outcome(the “</a:t>
            </a:r>
            <a:r>
              <a:rPr b="1" lang="en-US" sz="2000" spc="-1" strike="noStrike">
                <a:solidFill>
                  <a:srgbClr val="000000"/>
                </a:solidFill>
                <a:latin typeface="TimesLTStd-Bold"/>
              </a:rPr>
              <a:t>maximax</a:t>
            </a:r>
            <a:r>
              <a:rPr b="0" lang="en-US" sz="2000" spc="-1" strike="noStrike">
                <a:solidFill>
                  <a:srgbClr val="000000"/>
                </a:solidFill>
                <a:latin typeface="TimesLTStd-Roman"/>
              </a:rPr>
              <a:t>” solution);</a:t>
            </a: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The pessimist decision maker may choose the alternative whose worst outcome is “least bad”(the “</a:t>
            </a:r>
            <a:r>
              <a:rPr b="1" lang="en-US" sz="2000" spc="-1" strike="noStrike">
                <a:solidFill>
                  <a:srgbClr val="000000"/>
                </a:solidFill>
                <a:latin typeface="TimesLTStd-Bold"/>
              </a:rPr>
              <a:t>maximin</a:t>
            </a:r>
            <a:r>
              <a:rPr b="0" lang="en-US" sz="2000" spc="-1" strike="noStrike">
                <a:solidFill>
                  <a:srgbClr val="000000"/>
                </a:solidFill>
                <a:latin typeface="TimesLTStd-Roman"/>
              </a:rPr>
              <a:t>” solution);</a:t>
            </a: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The third decision maker may choose a position somewhere between optimism and pessimism(“</a:t>
            </a:r>
            <a:r>
              <a:rPr b="1" lang="en-US" sz="2000" spc="-1" strike="noStrike">
                <a:solidFill>
                  <a:srgbClr val="000000"/>
                </a:solidFill>
                <a:latin typeface="TimesLTStd-Bold"/>
              </a:rPr>
              <a:t>Hurwicz</a:t>
            </a:r>
            <a:r>
              <a:rPr b="0" lang="en-US" sz="2000" spc="-1" strike="noStrike">
                <a:solidFill>
                  <a:srgbClr val="000000"/>
                </a:solidFill>
                <a:latin typeface="TimesLTStd-Roman"/>
              </a:rPr>
              <a:t>” approach);</a:t>
            </a: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Another decision maker may simply assume that all states of nature are </a:t>
            </a:r>
            <a:r>
              <a:rPr b="1" lang="en-US" sz="2000" spc="-1" strike="noStrike">
                <a:solidFill>
                  <a:srgbClr val="000000"/>
                </a:solidFill>
                <a:latin typeface="TimesLTStd-Bold"/>
              </a:rPr>
              <a:t>equally likely </a:t>
            </a:r>
            <a:r>
              <a:rPr b="0" lang="en-US" sz="2000" spc="-1" strike="noStrike">
                <a:solidFill>
                  <a:srgbClr val="000000"/>
                </a:solidFill>
                <a:latin typeface="TimesLTStd-Roman"/>
              </a:rPr>
              <a:t>(the so-called “principle of insufficient reason”), set all </a:t>
            </a:r>
            <a:r>
              <a:rPr b="0" i="1" lang="en-US" sz="2000" spc="-1" strike="noStrike">
                <a:solidFill>
                  <a:srgbClr val="000000"/>
                </a:solidFill>
                <a:latin typeface="TimesLTStd-Italic"/>
              </a:rPr>
              <a:t>p</a:t>
            </a:r>
            <a:r>
              <a:rPr b="0" i="1" lang="en-US" sz="900" spc="-1" strike="noStrike">
                <a:solidFill>
                  <a:srgbClr val="000000"/>
                </a:solidFill>
                <a:latin typeface="TimesLTStd-Italic"/>
              </a:rPr>
              <a:t>j </a:t>
            </a:r>
            <a:r>
              <a:rPr b="0" lang="en-US" sz="2000" spc="-1" strike="noStrike">
                <a:solidFill>
                  <a:srgbClr val="000000"/>
                </a:solidFill>
                <a:latin typeface="TimesLTStd-Roman"/>
              </a:rPr>
              <a:t>values equal to 1.0/</a:t>
            </a:r>
            <a:r>
              <a:rPr b="0" i="1" lang="en-US" sz="2000" spc="-1" strike="noStrike">
                <a:solidFill>
                  <a:srgbClr val="000000"/>
                </a:solidFill>
                <a:latin typeface="TimesLTStd-Italic"/>
              </a:rPr>
              <a:t>n</a:t>
            </a:r>
            <a:r>
              <a:rPr b="0" lang="en-US" sz="2000" spc="-1" strike="noStrike">
                <a:solidFill>
                  <a:srgbClr val="000000"/>
                </a:solidFill>
                <a:latin typeface="TimesLTStd-Roman"/>
              </a:rPr>
              <a:t>, and maximize expected value based on that assumption.</a:t>
            </a: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The fifth decision maker may choose the alternative that has the smallest difference between the best and worst outcomes (the “</a:t>
            </a:r>
            <a:r>
              <a:rPr b="1" lang="en-US" sz="2000" spc="-1" strike="noStrike">
                <a:solidFill>
                  <a:srgbClr val="000000"/>
                </a:solidFill>
                <a:latin typeface="TimesLTStd-Bold"/>
              </a:rPr>
              <a:t>minimax regret</a:t>
            </a:r>
            <a:r>
              <a:rPr b="0" lang="en-US" sz="2000" spc="-1" strike="noStrike">
                <a:solidFill>
                  <a:srgbClr val="000000"/>
                </a:solidFill>
                <a:latin typeface="TimesLTStd-Roman"/>
              </a:rPr>
              <a:t>” solution). Regret here is understood as proportional to the difference between what we actually get, and the better position that we could have received if a different course of action had been chosen. Regret is sometimes also called “opportunity loss.” The minimax regret rule captures the behavior of individuals who spend their post-decision time regretting their choices.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2" descr=""/>
          <p:cNvPicPr/>
          <p:nvPr/>
        </p:nvPicPr>
        <p:blipFill>
          <a:blip r:embed="rId1"/>
          <a:srcRect l="7147" t="20758" r="44369" b="20969"/>
          <a:stretch/>
        </p:blipFill>
        <p:spPr>
          <a:xfrm>
            <a:off x="389880" y="450720"/>
            <a:ext cx="8048880" cy="5438520"/>
          </a:xfrm>
          <a:prstGeom prst="rect">
            <a:avLst/>
          </a:prstGeom>
          <a:ln w="9525">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561960" y="283320"/>
            <a:ext cx="7957800" cy="1142640"/>
          </a:xfrm>
          <a:prstGeom prst="rect">
            <a:avLst/>
          </a:prstGeom>
          <a:noFill/>
          <a:ln w="0">
            <a:noFill/>
          </a:ln>
        </p:spPr>
        <p:txBody>
          <a:bodyPr anchor="b">
            <a:noAutofit/>
          </a:bodyPr>
          <a:p>
            <a:pPr algn="ctr">
              <a:lnSpc>
                <a:spcPct val="85000"/>
              </a:lnSpc>
              <a:buNone/>
            </a:pPr>
            <a:r>
              <a:rPr b="0" lang="en-US" sz="4800" spc="-52" strike="noStrike">
                <a:solidFill>
                  <a:srgbClr val="404040"/>
                </a:solidFill>
                <a:latin typeface="Calibri Light"/>
              </a:rPr>
              <a:t> </a:t>
            </a:r>
            <a:r>
              <a:rPr b="0" lang="en-US" sz="4800" spc="-52" strike="noStrike">
                <a:solidFill>
                  <a:srgbClr val="404040"/>
                </a:solidFill>
                <a:latin typeface="Calibri Light"/>
              </a:rPr>
              <a:t>Relation to Planning</a:t>
            </a:r>
            <a:endParaRPr b="0" lang="en-US" sz="4800" spc="-1" strike="noStrike">
              <a:solidFill>
                <a:srgbClr val="000000"/>
              </a:solidFill>
              <a:latin typeface="Calibri"/>
            </a:endParaRPr>
          </a:p>
        </p:txBody>
      </p:sp>
      <p:sp>
        <p:nvSpPr>
          <p:cNvPr id="62" name="PlaceHolder 2"/>
          <p:cNvSpPr>
            <a:spLocks noGrp="1"/>
          </p:cNvSpPr>
          <p:nvPr>
            <p:ph/>
          </p:nvPr>
        </p:nvSpPr>
        <p:spPr>
          <a:xfrm>
            <a:off x="623880" y="1426320"/>
            <a:ext cx="7895880" cy="4800240"/>
          </a:xfrm>
          <a:prstGeom prst="rect">
            <a:avLst/>
          </a:prstGeom>
          <a:noFill/>
          <a:ln w="0">
            <a:noFill/>
          </a:ln>
        </p:spPr>
        <p:txBody>
          <a:bodyPr lIns="0" rIns="0" anchor="t">
            <a:normAutofit/>
          </a:bodyPr>
          <a:p>
            <a:pPr marL="91440" indent="-91440">
              <a:lnSpc>
                <a:spcPct val="90000"/>
              </a:lnSpc>
              <a:spcBef>
                <a:spcPts val="1199"/>
              </a:spcBef>
              <a:spcAft>
                <a:spcPts val="201"/>
              </a:spcAft>
              <a:buClr>
                <a:srgbClr val="99cb38"/>
              </a:buClr>
              <a:buFont typeface="Calibri"/>
              <a:buChar char=" "/>
            </a:pPr>
            <a:r>
              <a:rPr b="0" lang="en-US" sz="3200" spc="-1" strike="noStrike">
                <a:solidFill>
                  <a:srgbClr val="404040"/>
                </a:solidFill>
                <a:latin typeface="Calibri"/>
              </a:rPr>
              <a:t>Managerial decision making is the process of making a conscious choice between two or more rational alternatives in order to select the one that will produce the most desirable consequences.</a:t>
            </a:r>
            <a:endParaRPr b="0" lang="en-US" sz="32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pPr>
            <a:r>
              <a:rPr b="0" lang="en-US" sz="3200" spc="-1" strike="noStrike">
                <a:solidFill>
                  <a:srgbClr val="404040"/>
                </a:solidFill>
                <a:latin typeface="Calibri"/>
              </a:rPr>
              <a:t>Decision making is an essential part of planning as planning is “deciding in advance what to do, how to do it, when to do it, and who is to do it.”</a:t>
            </a:r>
            <a:endParaRPr b="0" lang="en-US" sz="32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p:nvPr>
        </p:nvSpPr>
        <p:spPr>
          <a:xfrm>
            <a:off x="1600200" y="1846440"/>
            <a:ext cx="7543440" cy="402228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000" spc="-1" strike="noStrike">
                <a:solidFill>
                  <a:srgbClr val="404040"/>
                </a:solidFill>
                <a:latin typeface="Calibri"/>
              </a:rPr>
              <a:t>Maximax</a:t>
            </a:r>
            <a:endParaRPr b="0" lang="en-US" sz="2000" spc="-1" strike="noStrike">
              <a:solidFill>
                <a:srgbClr val="404040"/>
              </a:solidFill>
              <a:latin typeface="Calibri"/>
            </a:endParaRPr>
          </a:p>
        </p:txBody>
      </p:sp>
      <p:pic>
        <p:nvPicPr>
          <p:cNvPr id="118" name="Picture 2" descr=""/>
          <p:cNvPicPr/>
          <p:nvPr/>
        </p:nvPicPr>
        <p:blipFill>
          <a:blip r:embed="rId1"/>
          <a:srcRect l="35969" t="36437" r="19476" b="38130"/>
          <a:stretch/>
        </p:blipFill>
        <p:spPr>
          <a:xfrm>
            <a:off x="546840" y="2383560"/>
            <a:ext cx="8049600" cy="3485160"/>
          </a:xfrm>
          <a:prstGeom prst="rect">
            <a:avLst/>
          </a:prstGeom>
          <a:ln w="9525">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p:nvPr>
        </p:nvSpPr>
        <p:spPr>
          <a:xfrm>
            <a:off x="359640" y="761760"/>
            <a:ext cx="7543440" cy="4022280"/>
          </a:xfrm>
          <a:prstGeom prst="rect">
            <a:avLst/>
          </a:prstGeom>
          <a:noFill/>
          <a:ln w="0">
            <a:noFill/>
          </a:ln>
        </p:spPr>
        <p:txBody>
          <a:bodyPr lIns="0" rIns="0" anchor="t">
            <a:normAutofit/>
          </a:bodyPr>
          <a:p>
            <a:pPr marL="91440" indent="-91440">
              <a:lnSpc>
                <a:spcPct val="90000"/>
              </a:lnSpc>
              <a:spcBef>
                <a:spcPts val="1199"/>
              </a:spcBef>
              <a:spcAft>
                <a:spcPts val="201"/>
              </a:spcAft>
              <a:buNone/>
              <a:tabLst>
                <a:tab algn="l" pos="0"/>
              </a:tabLst>
            </a:pPr>
            <a:r>
              <a:rPr b="0" lang="en-US" sz="2800" spc="-1" strike="noStrike">
                <a:solidFill>
                  <a:srgbClr val="404040"/>
                </a:solidFill>
                <a:latin typeface="Calibri"/>
              </a:rPr>
              <a:t>Maximin</a:t>
            </a:r>
            <a:endParaRPr b="0" lang="en-US" sz="2800" spc="-1" strike="noStrike">
              <a:solidFill>
                <a:srgbClr val="404040"/>
              </a:solidFill>
              <a:latin typeface="Calibri"/>
            </a:endParaRPr>
          </a:p>
        </p:txBody>
      </p:sp>
      <p:pic>
        <p:nvPicPr>
          <p:cNvPr id="120" name="Picture 2" descr=""/>
          <p:cNvPicPr/>
          <p:nvPr/>
        </p:nvPicPr>
        <p:blipFill>
          <a:blip r:embed="rId1"/>
          <a:srcRect l="36088" t="36437" r="19119" b="38130"/>
          <a:stretch/>
        </p:blipFill>
        <p:spPr>
          <a:xfrm>
            <a:off x="359640" y="1589040"/>
            <a:ext cx="8117280" cy="3837960"/>
          </a:xfrm>
          <a:prstGeom prst="rect">
            <a:avLst/>
          </a:prstGeom>
          <a:ln w="9525">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p:nvPr>
        </p:nvSpPr>
        <p:spPr>
          <a:xfrm>
            <a:off x="800280" y="826920"/>
            <a:ext cx="7543440" cy="402228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000" spc="-1" strike="noStrike">
                <a:solidFill>
                  <a:srgbClr val="404040"/>
                </a:solidFill>
                <a:latin typeface="Calibri"/>
              </a:rPr>
              <a:t>Minimax</a:t>
            </a:r>
            <a:endParaRPr b="0" lang="en-US" sz="2000" spc="-1" strike="noStrike">
              <a:solidFill>
                <a:srgbClr val="404040"/>
              </a:solidFill>
              <a:latin typeface="Calibri"/>
            </a:endParaRPr>
          </a:p>
        </p:txBody>
      </p:sp>
      <p:pic>
        <p:nvPicPr>
          <p:cNvPr id="122" name="Picture 2" descr="Image result for minimax regret example"/>
          <p:cNvPicPr/>
          <p:nvPr/>
        </p:nvPicPr>
        <p:blipFill>
          <a:blip r:embed="rId1"/>
          <a:srcRect l="0" t="24128" r="0" b="0"/>
          <a:stretch/>
        </p:blipFill>
        <p:spPr>
          <a:xfrm>
            <a:off x="334080" y="1424160"/>
            <a:ext cx="8284680" cy="43761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2" descr=""/>
          <p:cNvPicPr/>
          <p:nvPr/>
        </p:nvPicPr>
        <p:blipFill>
          <a:blip r:embed="rId1"/>
          <a:srcRect l="7504" t="18853" r="43653" b="16097"/>
          <a:stretch/>
        </p:blipFill>
        <p:spPr>
          <a:xfrm>
            <a:off x="344880" y="218160"/>
            <a:ext cx="8529120" cy="6091200"/>
          </a:xfrm>
          <a:prstGeom prst="rect">
            <a:avLst/>
          </a:prstGeom>
          <a:ln w="9525">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p:nvPr>
        </p:nvSpPr>
        <p:spPr>
          <a:xfrm>
            <a:off x="320040" y="374760"/>
            <a:ext cx="8823600" cy="549396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400" spc="-1" strike="noStrike">
                <a:solidFill>
                  <a:srgbClr val="404040"/>
                </a:solidFill>
                <a:latin typeface="Calibri"/>
              </a:rPr>
              <a:t>Example:</a:t>
            </a:r>
            <a:endParaRPr b="0" lang="en-US" sz="2400" spc="-1" strike="noStrike">
              <a:solidFill>
                <a:srgbClr val="404040"/>
              </a:solidFill>
              <a:latin typeface="Calibri"/>
            </a:endParaRPr>
          </a:p>
        </p:txBody>
      </p:sp>
      <p:pic>
        <p:nvPicPr>
          <p:cNvPr id="125" name="Picture 2" descr=""/>
          <p:cNvPicPr/>
          <p:nvPr/>
        </p:nvPicPr>
        <p:blipFill>
          <a:blip r:embed="rId1"/>
          <a:srcRect l="26352" t="68115" r="41196" b="13332"/>
          <a:stretch/>
        </p:blipFill>
        <p:spPr>
          <a:xfrm>
            <a:off x="105480" y="1873800"/>
            <a:ext cx="8823600" cy="3327480"/>
          </a:xfrm>
          <a:prstGeom prst="rect">
            <a:avLst/>
          </a:prstGeom>
          <a:ln w="9525">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Picture 2" descr=""/>
          <p:cNvPicPr/>
          <p:nvPr/>
        </p:nvPicPr>
        <p:blipFill>
          <a:blip r:embed="rId1"/>
          <a:srcRect l="26000" t="31245" r="40728" b="24370"/>
          <a:stretch/>
        </p:blipFill>
        <p:spPr>
          <a:xfrm>
            <a:off x="488880" y="199440"/>
            <a:ext cx="8165880" cy="6124320"/>
          </a:xfrm>
          <a:prstGeom prst="rect">
            <a:avLst/>
          </a:prstGeom>
          <a:ln w="9525">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Box 2"/>
          <p:cNvSpPr/>
          <p:nvPr/>
        </p:nvSpPr>
        <p:spPr>
          <a:xfrm>
            <a:off x="252720" y="794520"/>
            <a:ext cx="8638200" cy="6216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800" spc="-1" strike="noStrike">
                <a:solidFill>
                  <a:srgbClr val="000000"/>
                </a:solidFill>
                <a:latin typeface="TimesLTStd-Roman"/>
              </a:rPr>
              <a:t>Game Theory</a:t>
            </a:r>
            <a:endParaRPr b="0" lang="en-US" sz="28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The future states of nature and their probabilities are replaced by the decisions of a competitor.</a:t>
            </a:r>
            <a:endParaRPr b="0" lang="en-US" sz="2000" spc="-1" strike="noStrike">
              <a:latin typeface="Arial"/>
            </a:endParaRPr>
          </a:p>
          <a:p>
            <a:pPr lvl="1" marL="800280" indent="-343080">
              <a:lnSpc>
                <a:spcPct val="100000"/>
              </a:lnSpc>
              <a:buClr>
                <a:srgbClr val="000000"/>
              </a:buClr>
              <a:buFont typeface="Arial"/>
              <a:buChar char="•"/>
            </a:pPr>
            <a:r>
              <a:rPr b="0" lang="en-US" sz="2000" spc="-1" strike="noStrike">
                <a:solidFill>
                  <a:srgbClr val="000000"/>
                </a:solidFill>
                <a:latin typeface="TimesLTStd-Roman"/>
              </a:rPr>
              <a:t> </a:t>
            </a:r>
            <a:r>
              <a:rPr b="0" lang="en-US" sz="2000" spc="-1" strike="noStrike">
                <a:solidFill>
                  <a:srgbClr val="000000"/>
                </a:solidFill>
                <a:latin typeface="TimesLTStd-Roman"/>
              </a:rPr>
              <a:t>Begley and Grant explain:</a:t>
            </a:r>
            <a:br>
              <a:rPr sz="2000"/>
            </a:br>
            <a:r>
              <a:rPr b="0" lang="en-US" sz="1800" spc="-1" strike="noStrike">
                <a:solidFill>
                  <a:srgbClr val="000000"/>
                </a:solidFill>
                <a:latin typeface="TimesLTStd-Roman"/>
              </a:rPr>
              <a:t>In essence, game theory provides the model of a contest. The contest can be a war or an election, an auction or a children’s game, as long as it requires strategy, bargaining, threat, and reward.</a:t>
            </a:r>
            <a:endParaRPr b="0" lang="en-US" sz="18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TimesLTStd-Roman"/>
              </a:rPr>
              <a:t>Leads to selecting a mixture of two or more strategies, alternated randomly with some specified probability. </a:t>
            </a:r>
            <a:endParaRPr b="0" lang="en-US" sz="2000" spc="-1" strike="noStrike">
              <a:latin typeface="Arial"/>
            </a:endParaRPr>
          </a:p>
          <a:p>
            <a:pPr lvl="1" marL="800280" indent="-343080">
              <a:lnSpc>
                <a:spcPct val="100000"/>
              </a:lnSpc>
              <a:buClr>
                <a:srgbClr val="000000"/>
              </a:buClr>
              <a:buFont typeface="Arial"/>
              <a:buChar char="•"/>
            </a:pPr>
            <a:r>
              <a:rPr b="0" lang="en-US" sz="2000" spc="-1" strike="noStrike">
                <a:solidFill>
                  <a:srgbClr val="000000"/>
                </a:solidFill>
                <a:latin typeface="TimesLTStd-Roman"/>
              </a:rPr>
              <a:t>Begley and Grant provide a simple example:</a:t>
            </a:r>
            <a:br>
              <a:rPr sz="2000"/>
            </a:br>
            <a:r>
              <a:rPr b="0" lang="en-US" sz="1800" spc="-1" strike="noStrike">
                <a:solidFill>
                  <a:srgbClr val="000000"/>
                </a:solidFill>
                <a:latin typeface="TimesLTStd-Roman"/>
              </a:rPr>
              <a:t>In the children’s game called </a:t>
            </a:r>
            <a:r>
              <a:rPr b="1" lang="en-US" sz="1800" spc="-1" strike="noStrike">
                <a:solidFill>
                  <a:srgbClr val="000000"/>
                </a:solidFill>
                <a:latin typeface="TimesLTStd-Bold"/>
              </a:rPr>
              <a:t>Odds and Evens</a:t>
            </a:r>
            <a:r>
              <a:rPr b="0" lang="en-US" sz="1800" spc="-1" strike="noStrike">
                <a:solidFill>
                  <a:srgbClr val="000000"/>
                </a:solidFill>
                <a:latin typeface="TimesLTStd-Roman"/>
              </a:rPr>
              <a:t>, for instance, two players flash one or two fingers. </a:t>
            </a:r>
            <a:br>
              <a:rPr sz="1800"/>
            </a:br>
            <a:r>
              <a:rPr b="0" lang="en-US" sz="1800" spc="-1" strike="noStrike">
                <a:solidFill>
                  <a:srgbClr val="000000"/>
                </a:solidFill>
                <a:latin typeface="TimesLTStd-Roman"/>
              </a:rPr>
              <a:t>If the total is 2 or 4, Even wins; if [it is] 3, Odd wins. A little analysis shows that the winning  ploy is to randomly mix up the number of fingers flashed. </a:t>
            </a:r>
            <a:br>
              <a:rPr sz="1800"/>
            </a:br>
            <a:r>
              <a:rPr b="0" lang="en-US" sz="1800" spc="-1" strike="noStrike">
                <a:solidFill>
                  <a:srgbClr val="000000"/>
                </a:solidFill>
                <a:latin typeface="TimesLTStd-Roman"/>
              </a:rPr>
              <a:t>For no matter what Odd does, Even can expect to come out the winner about half the time, and vice versa. If Even attempts anything trickier, such as alternating 1s and 2s, he can be beaten if Odd catches on to the strategy and alternates 2s and 1s.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08040" y="304560"/>
            <a:ext cx="7927560" cy="1142640"/>
          </a:xfrm>
          <a:prstGeom prst="rect">
            <a:avLst/>
          </a:prstGeom>
          <a:noFill/>
          <a:ln w="0">
            <a:noFill/>
          </a:ln>
        </p:spPr>
        <p:txBody>
          <a:bodyPr anchor="b">
            <a:normAutofit fontScale="92000"/>
          </a:bodyPr>
          <a:p>
            <a:pPr algn="ctr">
              <a:lnSpc>
                <a:spcPct val="85000"/>
              </a:lnSpc>
              <a:buNone/>
            </a:pPr>
            <a:r>
              <a:rPr b="0" lang="en-US" sz="4400" spc="-52" strike="noStrike">
                <a:solidFill>
                  <a:srgbClr val="404040"/>
                </a:solidFill>
                <a:latin typeface="Calibri Light"/>
              </a:rPr>
              <a:t>Computer-Based </a:t>
            </a:r>
            <a:r>
              <a:rPr b="0" lang="en-US" sz="4400" spc="-52" strike="noStrike">
                <a:solidFill>
                  <a:srgbClr val="404040"/>
                </a:solidFill>
                <a:latin typeface="Calibri Light"/>
              </a:rPr>
              <a:t>Information Systems</a:t>
            </a:r>
            <a:endParaRPr b="0" lang="en-US" sz="4400" spc="-1" strike="noStrike">
              <a:solidFill>
                <a:srgbClr val="000000"/>
              </a:solidFill>
              <a:latin typeface="Calibri"/>
            </a:endParaRPr>
          </a:p>
        </p:txBody>
      </p:sp>
      <p:sp>
        <p:nvSpPr>
          <p:cNvPr id="129" name="PlaceHolder 2"/>
          <p:cNvSpPr>
            <a:spLocks noGrp="1"/>
          </p:cNvSpPr>
          <p:nvPr>
            <p:ph/>
          </p:nvPr>
        </p:nvSpPr>
        <p:spPr>
          <a:xfrm>
            <a:off x="435600" y="1642680"/>
            <a:ext cx="7927560" cy="4480920"/>
          </a:xfrm>
          <a:prstGeom prst="rect">
            <a:avLst/>
          </a:prstGeom>
          <a:noFill/>
          <a:ln w="0">
            <a:noFill/>
          </a:ln>
        </p:spPr>
        <p:txBody>
          <a:bodyPr lIns="0" rIns="0" anchor="t">
            <a:normAutofit fontScale="91000"/>
          </a:bodyPr>
          <a:p>
            <a:pPr marL="91440" indent="-91440">
              <a:lnSpc>
                <a:spcPct val="90000"/>
              </a:lnSpc>
              <a:spcBef>
                <a:spcPts val="1199"/>
              </a:spcBef>
              <a:spcAft>
                <a:spcPts val="201"/>
              </a:spcAft>
              <a:buClr>
                <a:srgbClr val="99cb38"/>
              </a:buClr>
              <a:buFont typeface="Arial"/>
              <a:buChar char="•"/>
            </a:pPr>
            <a:r>
              <a:rPr b="0" lang="en-US" sz="4000" spc="-1" strike="noStrike">
                <a:solidFill>
                  <a:srgbClr val="404040"/>
                </a:solidFill>
                <a:latin typeface="Calibri"/>
              </a:rPr>
              <a:t> </a:t>
            </a:r>
            <a:r>
              <a:rPr b="0" lang="en-US" sz="4000" spc="-1" strike="noStrike">
                <a:solidFill>
                  <a:srgbClr val="404040"/>
                </a:solidFill>
                <a:latin typeface="Calibri"/>
              </a:rPr>
              <a:t>Integrated Databases</a:t>
            </a:r>
            <a:endParaRPr b="0" lang="en-US" sz="40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Arial"/>
              <a:buChar char="•"/>
            </a:pPr>
            <a:r>
              <a:rPr b="0" lang="en-US" sz="2800" spc="-1" strike="noStrike">
                <a:solidFill>
                  <a:srgbClr val="404040"/>
                </a:solidFill>
                <a:latin typeface="Calibri"/>
              </a:rPr>
              <a:t> </a:t>
            </a:r>
            <a:r>
              <a:rPr b="0" lang="en-US" sz="2800" spc="-1" strike="noStrike">
                <a:solidFill>
                  <a:srgbClr val="404040"/>
                </a:solidFill>
                <a:latin typeface="Calibri"/>
              </a:rPr>
              <a:t>Same data stored in various system over and over again has been now integrated in same system</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Arial"/>
              <a:buChar char="•"/>
            </a:pPr>
            <a:r>
              <a:rPr b="0" lang="en-US" sz="2800" spc="-1" strike="noStrike">
                <a:solidFill>
                  <a:srgbClr val="404040"/>
                </a:solidFill>
                <a:latin typeface="Calibri"/>
              </a:rPr>
              <a:t>Cost, Time,Space etc</a:t>
            </a:r>
            <a:endParaRPr b="0" lang="en-US" sz="2800" spc="-1" strike="noStrike">
              <a:solidFill>
                <a:srgbClr val="404040"/>
              </a:solidFill>
              <a:latin typeface="Calibri"/>
            </a:endParaRPr>
          </a:p>
          <a:p>
            <a:pPr marL="91440" indent="-91440">
              <a:lnSpc>
                <a:spcPct val="90000"/>
              </a:lnSpc>
              <a:spcBef>
                <a:spcPts val="1199"/>
              </a:spcBef>
              <a:spcAft>
                <a:spcPts val="201"/>
              </a:spcAft>
              <a:buClr>
                <a:srgbClr val="99cb38"/>
              </a:buClr>
              <a:buFont typeface="Arial"/>
              <a:buChar char="•"/>
            </a:pPr>
            <a:r>
              <a:rPr b="0" lang="en-US" sz="4000" spc="-1" strike="noStrike">
                <a:solidFill>
                  <a:srgbClr val="404040"/>
                </a:solidFill>
                <a:latin typeface="Calibri"/>
              </a:rPr>
              <a:t>Management Information/Decision Support Systems</a:t>
            </a:r>
            <a:endParaRPr b="0" lang="en-US" sz="4000" spc="-1" strike="noStrike">
              <a:solidFill>
                <a:srgbClr val="404040"/>
              </a:solidFill>
              <a:latin typeface="Calibri"/>
            </a:endParaRPr>
          </a:p>
          <a:p>
            <a:pPr marL="91440" indent="-91440">
              <a:lnSpc>
                <a:spcPct val="90000"/>
              </a:lnSpc>
              <a:spcBef>
                <a:spcPts val="1199"/>
              </a:spcBef>
              <a:spcAft>
                <a:spcPts val="201"/>
              </a:spcAft>
              <a:buClr>
                <a:srgbClr val="99cb38"/>
              </a:buClr>
              <a:buFont typeface="Arial"/>
              <a:buChar char="•"/>
            </a:pPr>
            <a:r>
              <a:rPr b="0" lang="en-US" sz="4000" spc="-1" strike="noStrike">
                <a:solidFill>
                  <a:srgbClr val="404040"/>
                </a:solidFill>
                <a:latin typeface="Calibri"/>
              </a:rPr>
              <a:t>Expert Systems</a:t>
            </a:r>
            <a:endParaRPr b="0" lang="en-US" sz="4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p:nvPr>
        </p:nvSpPr>
        <p:spPr>
          <a:xfrm>
            <a:off x="391680" y="741600"/>
            <a:ext cx="7897320" cy="4800240"/>
          </a:xfrm>
          <a:prstGeom prst="rect">
            <a:avLst/>
          </a:prstGeom>
          <a:noFill/>
          <a:ln w="0">
            <a:noFill/>
          </a:ln>
        </p:spPr>
        <p:txBody>
          <a:bodyPr lIns="0" rIns="0" anchor="t">
            <a:normAutofit/>
          </a:bodyPr>
          <a:p>
            <a:pPr marL="91440" indent="-91440">
              <a:lnSpc>
                <a:spcPct val="90000"/>
              </a:lnSpc>
              <a:spcBef>
                <a:spcPts val="1199"/>
              </a:spcBef>
              <a:spcAft>
                <a:spcPts val="201"/>
              </a:spcAft>
              <a:buNone/>
              <a:tabLst>
                <a:tab algn="l" pos="0"/>
              </a:tabLst>
            </a:pPr>
            <a:r>
              <a:rPr b="1" lang="en-US" sz="3200" spc="-1" strike="noStrike">
                <a:solidFill>
                  <a:srgbClr val="404040"/>
                </a:solidFill>
                <a:latin typeface="Calibri"/>
              </a:rPr>
              <a:t>Management Information/Decision Support Systems</a:t>
            </a:r>
            <a:endParaRPr b="0" lang="en-US" sz="3200" spc="-1" strike="noStrike">
              <a:solidFill>
                <a:srgbClr val="404040"/>
              </a:solidFill>
              <a:latin typeface="Calibri"/>
            </a:endParaRPr>
          </a:p>
        </p:txBody>
      </p:sp>
      <p:pic>
        <p:nvPicPr>
          <p:cNvPr id="131" name="Picture 3" descr=""/>
          <p:cNvPicPr/>
          <p:nvPr/>
        </p:nvPicPr>
        <p:blipFill>
          <a:blip r:embed="rId1"/>
          <a:srcRect l="27085" t="68027" r="42687" b="16220"/>
          <a:stretch/>
        </p:blipFill>
        <p:spPr>
          <a:xfrm>
            <a:off x="391680" y="2201760"/>
            <a:ext cx="7711560" cy="3255840"/>
          </a:xfrm>
          <a:prstGeom prst="rect">
            <a:avLst/>
          </a:prstGeom>
          <a:ln w="9525">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Picture 2" descr="management information system and levels of managementको लागि तस्बिर परिणाम"/>
          <p:cNvPicPr/>
          <p:nvPr/>
        </p:nvPicPr>
        <p:blipFill>
          <a:blip r:embed="rId1"/>
          <a:stretch/>
        </p:blipFill>
        <p:spPr>
          <a:xfrm>
            <a:off x="318600" y="584640"/>
            <a:ext cx="8600040" cy="5571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345600" y="852840"/>
            <a:ext cx="7973640" cy="1142640"/>
          </a:xfrm>
          <a:prstGeom prst="rect">
            <a:avLst/>
          </a:prstGeom>
          <a:noFill/>
          <a:ln w="0">
            <a:noFill/>
          </a:ln>
        </p:spPr>
        <p:txBody>
          <a:bodyPr anchor="b">
            <a:normAutofit/>
          </a:bodyPr>
          <a:p>
            <a:pPr algn="ctr">
              <a:lnSpc>
                <a:spcPct val="85000"/>
              </a:lnSpc>
              <a:buNone/>
            </a:pPr>
            <a:r>
              <a:rPr b="0" lang="en-US" sz="4800" spc="-52" strike="noStrike">
                <a:solidFill>
                  <a:srgbClr val="404040"/>
                </a:solidFill>
                <a:latin typeface="Calibri Light"/>
              </a:rPr>
              <a:t>Types of Decisions</a:t>
            </a:r>
            <a:endParaRPr b="0" lang="en-US" sz="4800" spc="-1" strike="noStrike">
              <a:solidFill>
                <a:srgbClr val="000000"/>
              </a:solidFill>
              <a:latin typeface="Calibri"/>
            </a:endParaRPr>
          </a:p>
        </p:txBody>
      </p:sp>
      <p:pic>
        <p:nvPicPr>
          <p:cNvPr id="64" name="Picture 2" descr=""/>
          <p:cNvPicPr/>
          <p:nvPr/>
        </p:nvPicPr>
        <p:blipFill>
          <a:blip r:embed="rId1"/>
          <a:srcRect l="7861" t="26693" r="45440" b="47451"/>
          <a:stretch/>
        </p:blipFill>
        <p:spPr>
          <a:xfrm>
            <a:off x="577800" y="2185920"/>
            <a:ext cx="7987680" cy="2485800"/>
          </a:xfrm>
          <a:prstGeom prst="rect">
            <a:avLst/>
          </a:prstGeom>
          <a:ln w="9525">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2" descr="management information system and levels of managementको लागि तस्बिर परिणाम"/>
          <p:cNvPicPr/>
          <p:nvPr/>
        </p:nvPicPr>
        <p:blipFill>
          <a:blip r:embed="rId1"/>
          <a:stretch/>
        </p:blipFill>
        <p:spPr>
          <a:xfrm>
            <a:off x="416160" y="194760"/>
            <a:ext cx="8429760" cy="60105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p:nvPr>
        </p:nvSpPr>
        <p:spPr>
          <a:xfrm>
            <a:off x="419760" y="794520"/>
            <a:ext cx="8424000" cy="5074200"/>
          </a:xfrm>
          <a:prstGeom prst="rect">
            <a:avLst/>
          </a:prstGeom>
          <a:noFill/>
          <a:ln w="0">
            <a:noFill/>
          </a:ln>
        </p:spPr>
        <p:txBody>
          <a:bodyPr lIns="0" rIns="0" anchor="t">
            <a:normAutofit fontScale="96000"/>
          </a:bodyPr>
          <a:p>
            <a:pPr marL="91440" indent="-91440">
              <a:lnSpc>
                <a:spcPct val="90000"/>
              </a:lnSpc>
              <a:spcBef>
                <a:spcPts val="1199"/>
              </a:spcBef>
              <a:spcAft>
                <a:spcPts val="201"/>
              </a:spcAft>
              <a:buClr>
                <a:srgbClr val="99cb38"/>
              </a:buClr>
              <a:buFont typeface="Calibri"/>
              <a:buChar char="•"/>
            </a:pPr>
            <a:r>
              <a:rPr b="0" lang="en-US" sz="2800" spc="-1" strike="noStrike">
                <a:solidFill>
                  <a:srgbClr val="404040"/>
                </a:solidFill>
                <a:latin typeface="Times New Roman"/>
              </a:rPr>
              <a:t>Transaction Processing Systems (TPS)</a:t>
            </a:r>
            <a:endParaRPr b="0" lang="en-US" sz="28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Automate handling of data about business activities (transactions)</a:t>
            </a:r>
            <a:endParaRPr b="0" lang="en-US" sz="24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a:pPr>
            <a:r>
              <a:rPr b="0" lang="en-US" sz="2800" spc="-1" strike="noStrike">
                <a:solidFill>
                  <a:srgbClr val="404040"/>
                </a:solidFill>
                <a:latin typeface="Times New Roman"/>
              </a:rPr>
              <a:t>Management Information Systems (MIS)</a:t>
            </a:r>
            <a:endParaRPr b="0" lang="en-US" sz="28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Converts raw data from transaction processing system into meaningful form</a:t>
            </a:r>
            <a:endParaRPr b="0" lang="en-US" sz="24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a:pPr>
            <a:r>
              <a:rPr b="0" lang="en-US" sz="2800" spc="-1" strike="noStrike">
                <a:solidFill>
                  <a:srgbClr val="404040"/>
                </a:solidFill>
                <a:latin typeface="Times New Roman"/>
              </a:rPr>
              <a:t>Decision Support Systems (DSS)</a:t>
            </a:r>
            <a:endParaRPr b="0" lang="en-US" sz="28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Designed to help decision makers</a:t>
            </a:r>
            <a:endParaRPr b="0" lang="en-US" sz="24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Provides interactive environment for decision making</a:t>
            </a:r>
            <a:endParaRPr b="0" lang="en-US" sz="24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a:pPr>
            <a:r>
              <a:rPr b="0" lang="en-US" sz="2800" spc="-1" strike="noStrike">
                <a:solidFill>
                  <a:srgbClr val="404040"/>
                </a:solidFill>
                <a:latin typeface="Times New Roman"/>
              </a:rPr>
              <a:t>Expert Systems (ES)</a:t>
            </a:r>
            <a:endParaRPr b="0" lang="en-US" sz="28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Replicates decision making process</a:t>
            </a:r>
            <a:endParaRPr b="0" lang="en-US" sz="2400" spc="-1" strike="noStrike">
              <a:solidFill>
                <a:srgbClr val="404040"/>
              </a:solidFill>
              <a:latin typeface="Calibri"/>
            </a:endParaRPr>
          </a:p>
          <a:p>
            <a:pPr lvl="1" marL="743040" indent="-285840">
              <a:lnSpc>
                <a:spcPct val="90000"/>
              </a:lnSpc>
              <a:spcBef>
                <a:spcPts val="201"/>
              </a:spcBef>
              <a:spcAft>
                <a:spcPts val="400"/>
              </a:spcAft>
              <a:buClr>
                <a:srgbClr val="99cb38"/>
              </a:buClr>
              <a:buFont typeface="Calibri"/>
              <a:buChar char="–"/>
            </a:pPr>
            <a:r>
              <a:rPr b="0" lang="en-US" sz="2400" spc="-1" strike="noStrike">
                <a:solidFill>
                  <a:srgbClr val="404040"/>
                </a:solidFill>
                <a:latin typeface="Times New Roman"/>
              </a:rPr>
              <a:t>Knowledge representation describes the way an expert would approach the problem</a:t>
            </a:r>
            <a:endParaRPr b="0" lang="en-US" sz="24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p:nvPr>
        </p:nvSpPr>
        <p:spPr>
          <a:xfrm>
            <a:off x="591120" y="662040"/>
            <a:ext cx="7543440" cy="402228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400" spc="-1" strike="noStrike">
                <a:solidFill>
                  <a:srgbClr val="404040"/>
                </a:solidFill>
                <a:latin typeface="Calibri"/>
              </a:rPr>
              <a:t>Expert Systems</a:t>
            </a:r>
            <a:endParaRPr b="0" lang="en-US" sz="2400" spc="-1" strike="noStrike">
              <a:solidFill>
                <a:srgbClr val="404040"/>
              </a:solidFill>
              <a:latin typeface="Calibri"/>
            </a:endParaRPr>
          </a:p>
        </p:txBody>
      </p:sp>
      <p:pic>
        <p:nvPicPr>
          <p:cNvPr id="136" name="Picture 2" descr="expert systems aiको लागि तस्बिर परिणाम"/>
          <p:cNvPicPr/>
          <p:nvPr/>
        </p:nvPicPr>
        <p:blipFill>
          <a:blip r:embed="rId1"/>
          <a:srcRect l="0" t="19756" r="0" b="11083"/>
          <a:stretch/>
        </p:blipFill>
        <p:spPr>
          <a:xfrm>
            <a:off x="123840" y="1379160"/>
            <a:ext cx="9019800" cy="44726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2" descr="expert systemsको लागि तस्बिर परिणाम"/>
          <p:cNvPicPr/>
          <p:nvPr/>
        </p:nvPicPr>
        <p:blipFill>
          <a:blip r:embed="rId1"/>
          <a:stretch/>
        </p:blipFill>
        <p:spPr>
          <a:xfrm>
            <a:off x="346320" y="839520"/>
            <a:ext cx="8482680" cy="48715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p:nvPr>
        </p:nvSpPr>
        <p:spPr>
          <a:xfrm>
            <a:off x="405720" y="407160"/>
            <a:ext cx="7543440" cy="402228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000" spc="-1" strike="noStrike">
                <a:solidFill>
                  <a:srgbClr val="404040"/>
                </a:solidFill>
                <a:latin typeface="Calibri"/>
              </a:rPr>
              <a:t>Implementation</a:t>
            </a:r>
            <a:endParaRPr b="0" lang="en-US" sz="2000" spc="-1" strike="noStrike">
              <a:solidFill>
                <a:srgbClr val="404040"/>
              </a:solidFill>
              <a:latin typeface="Calibri"/>
            </a:endParaRPr>
          </a:p>
        </p:txBody>
      </p:sp>
      <p:sp>
        <p:nvSpPr>
          <p:cNvPr id="139" name="TextBox 4"/>
          <p:cNvSpPr/>
          <p:nvPr/>
        </p:nvSpPr>
        <p:spPr>
          <a:xfrm>
            <a:off x="405720" y="1041120"/>
            <a:ext cx="8100000" cy="5272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00"/>
                </a:solidFill>
                <a:latin typeface="TimesLTStd-Roman"/>
              </a:rPr>
              <a:t>Decisions, no matter how well conceived, are of little value until they are put to use—that is, until they are implemented. </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TimesLTStd-Roman"/>
              </a:rPr>
              <a:t>Koestenbaum puts it well:</a:t>
            </a:r>
            <a:endParaRPr b="0" lang="en-US" sz="2400" spc="-1" strike="noStrike">
              <a:latin typeface="Arial"/>
            </a:endParaRPr>
          </a:p>
          <a:p>
            <a:pPr>
              <a:lnSpc>
                <a:spcPct val="100000"/>
              </a:lnSpc>
              <a:buNone/>
            </a:pPr>
            <a:r>
              <a:rPr b="0" lang="en-US" sz="2000" spc="-1" strike="noStrike">
                <a:solidFill>
                  <a:srgbClr val="000000"/>
                </a:solidFill>
                <a:latin typeface="TimesLTStd-Roman"/>
              </a:rPr>
              <a:t>Leadership is to know that decisions are merely the start, not the end.</a:t>
            </a:r>
            <a:endParaRPr b="0" lang="en-US" sz="2000" spc="-1" strike="noStrike">
              <a:latin typeface="Arial"/>
            </a:endParaRPr>
          </a:p>
          <a:p>
            <a:pPr>
              <a:lnSpc>
                <a:spcPct val="100000"/>
              </a:lnSpc>
              <a:buNone/>
            </a:pPr>
            <a:r>
              <a:rPr b="0" lang="en-US" sz="2000" spc="-1" strike="noStrike">
                <a:solidFill>
                  <a:srgbClr val="000000"/>
                </a:solidFill>
                <a:latin typeface="TimesLTStd-Roman"/>
              </a:rPr>
              <a:t>Next comes the higher level decision to sustain and to implement the original decision, and that requires courage.</a:t>
            </a:r>
            <a:endParaRPr b="0" lang="en-US" sz="2000" spc="-1" strike="noStrike">
              <a:latin typeface="Arial"/>
            </a:endParaRPr>
          </a:p>
          <a:p>
            <a:pPr>
              <a:lnSpc>
                <a:spcPct val="100000"/>
              </a:lnSpc>
              <a:buNone/>
            </a:pPr>
            <a:r>
              <a:rPr b="0" lang="en-US" sz="2000" spc="-1" strike="noStrike">
                <a:solidFill>
                  <a:srgbClr val="000000"/>
                </a:solidFill>
                <a:latin typeface="TimesLTStd-Roman"/>
              </a:rPr>
              <a:t>Courage is the willingness to submerge oneself in the loneliness, the anxiety, and the guilt of a decision maker. Courage is the decision, and a decision is, to have faith in the crisis of the soul that comes with every significant decision. The faith is that on the other end one findsin oneself character and the exhilaration of having become a strong, centered, and grounded human being.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p:nvPr>
        </p:nvSpPr>
        <p:spPr>
          <a:xfrm>
            <a:off x="390960" y="1028880"/>
            <a:ext cx="8377920" cy="5011920"/>
          </a:xfrm>
          <a:prstGeom prst="rect">
            <a:avLst/>
          </a:prstGeom>
          <a:noFill/>
          <a:ln w="0">
            <a:noFill/>
          </a:ln>
        </p:spPr>
        <p:txBody>
          <a:bodyPr lIns="0" rIns="0" anchor="t">
            <a:normAutofit fontScale="87000"/>
          </a:bodyPr>
          <a:p>
            <a:pPr marL="91440" indent="-91440">
              <a:lnSpc>
                <a:spcPct val="90000"/>
              </a:lnSpc>
              <a:spcBef>
                <a:spcPts val="1199"/>
              </a:spcBef>
              <a:spcAft>
                <a:spcPts val="201"/>
              </a:spcAft>
              <a:buClr>
                <a:srgbClr val="99cb38"/>
              </a:buClr>
              <a:buFont typeface="Calibri"/>
              <a:buChar char=" "/>
            </a:pPr>
            <a:r>
              <a:rPr b="0" lang="en-US" sz="3600" spc="-1" strike="noStrike">
                <a:solidFill>
                  <a:srgbClr val="404040"/>
                </a:solidFill>
                <a:latin typeface="Calibri"/>
              </a:rPr>
              <a:t>Routine Decisions – </a:t>
            </a:r>
            <a:r>
              <a:rPr b="0" i="1" lang="en-US" sz="3600" spc="-1" strike="noStrike">
                <a:solidFill>
                  <a:srgbClr val="404040"/>
                </a:solidFill>
                <a:latin typeface="Calibri"/>
              </a:rPr>
              <a:t>delegation/rules based</a:t>
            </a:r>
            <a:endParaRPr b="0" lang="en-US" sz="36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Payroll processing</a:t>
            </a:r>
            <a:endParaRPr b="0" lang="en-US" sz="32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Reordering standard inventory</a:t>
            </a:r>
            <a:endParaRPr b="0" lang="en-US" sz="32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Paying suppliers</a:t>
            </a:r>
            <a:endParaRPr b="0" lang="en-US" sz="32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pPr>
            <a:r>
              <a:rPr b="0" lang="en-US" sz="3600" spc="-1" strike="noStrike">
                <a:solidFill>
                  <a:srgbClr val="404040"/>
                </a:solidFill>
                <a:latin typeface="Calibri"/>
              </a:rPr>
              <a:t>Non-Routine Decisions</a:t>
            </a:r>
            <a:endParaRPr b="0" lang="en-US" sz="36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Unstructured situations</a:t>
            </a:r>
            <a:endParaRPr b="0" lang="en-US" sz="32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Usually more at higher level of management</a:t>
            </a:r>
            <a:endParaRPr b="0" lang="en-US" sz="32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Based on statistical decision making</a:t>
            </a:r>
            <a:endParaRPr b="0" lang="en-US" sz="32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3200" spc="-1" strike="noStrike">
                <a:solidFill>
                  <a:srgbClr val="404040"/>
                </a:solidFill>
                <a:latin typeface="Calibri"/>
              </a:rPr>
              <a:t>Based on subjective decisions</a:t>
            </a:r>
            <a:endParaRPr b="0" lang="en-US" sz="32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Picture 2" descr="Image result for routine and nonroutine decisions and levels of management"/>
          <p:cNvPicPr/>
          <p:nvPr/>
        </p:nvPicPr>
        <p:blipFill>
          <a:blip r:embed="rId1"/>
          <a:srcRect l="9366" t="8310" r="20545" b="11904"/>
          <a:stretch/>
        </p:blipFill>
        <p:spPr>
          <a:xfrm>
            <a:off x="209880" y="638280"/>
            <a:ext cx="8723880" cy="52675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p:nvPr>
        </p:nvSpPr>
        <p:spPr>
          <a:xfrm>
            <a:off x="126000" y="5135040"/>
            <a:ext cx="8891640" cy="1331640"/>
          </a:xfrm>
          <a:prstGeom prst="rect">
            <a:avLst/>
          </a:prstGeom>
          <a:noFill/>
          <a:ln w="0">
            <a:noFill/>
          </a:ln>
        </p:spPr>
        <p:txBody>
          <a:bodyPr lIns="0" rIns="0" anchor="t">
            <a:noAutofit/>
          </a:bodyPr>
          <a:p>
            <a:pPr marL="91440" indent="-91440">
              <a:lnSpc>
                <a:spcPct val="90000"/>
              </a:lnSpc>
              <a:spcBef>
                <a:spcPts val="1199"/>
              </a:spcBef>
              <a:spcAft>
                <a:spcPts val="201"/>
              </a:spcAft>
              <a:buNone/>
              <a:tabLst>
                <a:tab algn="l" pos="0"/>
              </a:tabLst>
            </a:pPr>
            <a:r>
              <a:rPr b="0" lang="en-US" sz="2400" spc="-1" strike="noStrike">
                <a:solidFill>
                  <a:srgbClr val="0070c0"/>
                </a:solidFill>
                <a:latin typeface="Calibri"/>
              </a:rPr>
              <a:t>	</a:t>
            </a:r>
            <a:r>
              <a:rPr b="0" lang="en-US" sz="2000" spc="-1" strike="noStrike">
                <a:solidFill>
                  <a:srgbClr val="0070c0"/>
                </a:solidFill>
                <a:latin typeface="Calibri"/>
              </a:rPr>
              <a:t>Engineers often find themselves unable to rise in management unless they can develop the “tolerance for ambiguity” that is needed to tackle unstructured problems.</a:t>
            </a:r>
            <a:endParaRPr b="0" lang="en-US" sz="2000" spc="-1" strike="noStrike">
              <a:solidFill>
                <a:srgbClr val="404040"/>
              </a:solidFill>
              <a:latin typeface="Calibri"/>
            </a:endParaRPr>
          </a:p>
          <a:p>
            <a:pPr marL="91440" indent="-91440">
              <a:lnSpc>
                <a:spcPct val="90000"/>
              </a:lnSpc>
              <a:spcBef>
                <a:spcPts val="1199"/>
              </a:spcBef>
              <a:spcAft>
                <a:spcPts val="201"/>
              </a:spcAft>
              <a:buNone/>
              <a:tabLst>
                <a:tab algn="l" pos="0"/>
              </a:tabLst>
            </a:pPr>
            <a:endParaRPr b="0" lang="en-US" sz="2000" spc="-1" strike="noStrike">
              <a:solidFill>
                <a:srgbClr val="404040"/>
              </a:solidFill>
              <a:latin typeface="Calibri"/>
            </a:endParaRPr>
          </a:p>
        </p:txBody>
      </p:sp>
      <p:pic>
        <p:nvPicPr>
          <p:cNvPr id="68" name="Picture 2" descr="Image result for routine and nonroutine decisions structured and unstructured"/>
          <p:cNvPicPr/>
          <p:nvPr/>
        </p:nvPicPr>
        <p:blipFill>
          <a:blip r:embed="rId1"/>
          <a:stretch/>
        </p:blipFill>
        <p:spPr>
          <a:xfrm>
            <a:off x="126000" y="1056960"/>
            <a:ext cx="8891640" cy="3958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239760" y="314640"/>
            <a:ext cx="7884360" cy="1102320"/>
          </a:xfrm>
          <a:prstGeom prst="rect">
            <a:avLst/>
          </a:prstGeom>
          <a:noFill/>
          <a:ln w="0">
            <a:noFill/>
          </a:ln>
        </p:spPr>
        <p:txBody>
          <a:bodyPr anchor="b">
            <a:normAutofit/>
          </a:bodyPr>
          <a:p>
            <a:pPr algn="ctr">
              <a:lnSpc>
                <a:spcPct val="85000"/>
              </a:lnSpc>
              <a:buNone/>
            </a:pPr>
            <a:r>
              <a:rPr b="0" lang="en-US" sz="3200" spc="-52" strike="noStrike">
                <a:solidFill>
                  <a:srgbClr val="404040"/>
                </a:solidFill>
                <a:latin typeface="Calibri Light"/>
              </a:rPr>
              <a:t>Objective versus Bounded Rationality</a:t>
            </a:r>
            <a:endParaRPr b="0" lang="en-US" sz="3200" spc="-1" strike="noStrike">
              <a:solidFill>
                <a:srgbClr val="000000"/>
              </a:solidFill>
              <a:latin typeface="Calibri"/>
            </a:endParaRPr>
          </a:p>
        </p:txBody>
      </p:sp>
      <p:sp>
        <p:nvSpPr>
          <p:cNvPr id="70" name="PlaceHolder 2"/>
          <p:cNvSpPr>
            <a:spLocks noGrp="1"/>
          </p:cNvSpPr>
          <p:nvPr>
            <p:ph/>
          </p:nvPr>
        </p:nvSpPr>
        <p:spPr>
          <a:xfrm>
            <a:off x="239760" y="1722240"/>
            <a:ext cx="8633880" cy="3980160"/>
          </a:xfrm>
          <a:prstGeom prst="rect">
            <a:avLst/>
          </a:prstGeom>
          <a:noFill/>
          <a:ln w="0">
            <a:noFill/>
          </a:ln>
        </p:spPr>
        <p:txBody>
          <a:bodyPr lIns="0" rIns="0" anchor="t">
            <a:noAutofit/>
          </a:bodyPr>
          <a:p>
            <a:pPr marL="91440" indent="-91440">
              <a:lnSpc>
                <a:spcPct val="90000"/>
              </a:lnSpc>
              <a:spcBef>
                <a:spcPts val="1199"/>
              </a:spcBef>
              <a:spcAft>
                <a:spcPts val="201"/>
              </a:spcAft>
              <a:buClr>
                <a:srgbClr val="99cb38"/>
              </a:buClr>
              <a:buFont typeface="Calibri"/>
              <a:buChar char=" "/>
            </a:pPr>
            <a:r>
              <a:rPr b="0" lang="en-US" sz="2800" spc="-1" strike="noStrike">
                <a:solidFill>
                  <a:srgbClr val="404040"/>
                </a:solidFill>
                <a:latin typeface="Calibri"/>
              </a:rPr>
              <a:t>Objective Rationality</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Viewing all behavior alternatives</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All consequences of choosing an alternative</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Values assigned for singling out the alternative</a:t>
            </a:r>
            <a:endParaRPr b="0" lang="en-US" sz="2400" spc="-1" strike="noStrike">
              <a:solidFill>
                <a:srgbClr val="404040"/>
              </a:solidFill>
              <a:latin typeface="Calibri"/>
            </a:endParaRPr>
          </a:p>
          <a:p>
            <a:pPr marL="91440" indent="-91440">
              <a:lnSpc>
                <a:spcPct val="90000"/>
              </a:lnSpc>
              <a:spcBef>
                <a:spcPts val="1199"/>
              </a:spcBef>
              <a:spcAft>
                <a:spcPts val="201"/>
              </a:spcAft>
              <a:buClr>
                <a:srgbClr val="99cb38"/>
              </a:buClr>
              <a:buFont typeface="Calibri"/>
              <a:buChar char=" "/>
            </a:pPr>
            <a:r>
              <a:rPr b="0" lang="en-US" sz="2800" spc="-1" strike="noStrike">
                <a:solidFill>
                  <a:srgbClr val="404040"/>
                </a:solidFill>
                <a:latin typeface="Calibri"/>
              </a:rPr>
              <a:t>Bounded Rationality</a:t>
            </a:r>
            <a:endParaRPr b="0" lang="en-US" sz="28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Take only known factors</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Time and resource constraint</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Choose action that is satisfactory or  “good enough”</a:t>
            </a:r>
            <a:endParaRPr b="0" lang="en-US" sz="2400" spc="-1" strike="noStrike">
              <a:solidFill>
                <a:srgbClr val="404040"/>
              </a:solidFill>
              <a:latin typeface="Calibri"/>
            </a:endParaRPr>
          </a:p>
          <a:p>
            <a:pPr lvl="1" marL="384120" indent="-182880">
              <a:lnSpc>
                <a:spcPct val="90000"/>
              </a:lnSpc>
              <a:spcBef>
                <a:spcPts val="201"/>
              </a:spcBef>
              <a:spcAft>
                <a:spcPts val="400"/>
              </a:spcAft>
              <a:buClr>
                <a:srgbClr val="99cb38"/>
              </a:buClr>
              <a:buFont typeface="Calibri"/>
              <a:buChar char="◦"/>
            </a:pPr>
            <a:r>
              <a:rPr b="0" lang="en-US" sz="2400" spc="-1" strike="noStrike">
                <a:solidFill>
                  <a:srgbClr val="404040"/>
                </a:solidFill>
                <a:latin typeface="Calibri"/>
              </a:rPr>
              <a:t>Solution that “</a:t>
            </a:r>
            <a:r>
              <a:rPr b="0" i="1" lang="en-US" sz="2400" spc="-1" strike="noStrike">
                <a:solidFill>
                  <a:srgbClr val="404040"/>
                </a:solidFill>
                <a:latin typeface="Calibri"/>
              </a:rPr>
              <a:t>satisfices</a:t>
            </a:r>
            <a:r>
              <a:rPr b="0" lang="en-US" sz="2400" spc="-1" strike="noStrike">
                <a:solidFill>
                  <a:srgbClr val="404040"/>
                </a:solidFill>
                <a:latin typeface="Calibri"/>
              </a:rPr>
              <a:t>” rather than the best one</a:t>
            </a:r>
            <a:endParaRPr b="0" lang="en-US" sz="24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26502</TotalTime>
  <Application>LibreOffice/7.3.5.2$Linux_X86_64 LibreOffice_project/392c644e8a6d1ea0765aa2d613a91bcef808d6ea</Application>
  <AppVersion>15.0000</AppVersion>
  <Words>1924</Words>
  <Paragraphs>238</Paragraphs>
  <Company>College of Engineering-FIU</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2006-10-24T18:48:00Z</dcterms:created>
  <dc:creator>ENG</dc:creator>
  <dc:description/>
  <dc:language>en-US</dc:language>
  <cp:lastModifiedBy/>
  <dcterms:modified xsi:type="dcterms:W3CDTF">2022-09-03T17:03:32Z</dcterms:modified>
  <cp:revision>924</cp:revision>
  <dc:subject/>
  <dc:title>Chapter 1 Making Economic Decisions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On-screen Show (4:3)</vt:lpwstr>
  </property>
  <property fmtid="{D5CDD505-2E9C-101B-9397-08002B2CF9AE}" pid="4" name="Slides">
    <vt:i4>54</vt:i4>
  </property>
</Properties>
</file>